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4"/>
  </p:notesMasterIdLst>
  <p:sldIdLst>
    <p:sldId id="314" r:id="rId2"/>
    <p:sldId id="433" r:id="rId3"/>
    <p:sldId id="316" r:id="rId4"/>
    <p:sldId id="505" r:id="rId5"/>
    <p:sldId id="506" r:id="rId6"/>
    <p:sldId id="507" r:id="rId7"/>
    <p:sldId id="508" r:id="rId8"/>
    <p:sldId id="509" r:id="rId9"/>
    <p:sldId id="317" r:id="rId10"/>
    <p:sldId id="318" r:id="rId11"/>
    <p:sldId id="319" r:id="rId12"/>
    <p:sldId id="320" r:id="rId13"/>
    <p:sldId id="321" r:id="rId14"/>
    <p:sldId id="322" r:id="rId15"/>
    <p:sldId id="323" r:id="rId16"/>
    <p:sldId id="504" r:id="rId17"/>
    <p:sldId id="292" r:id="rId18"/>
    <p:sldId id="287" r:id="rId19"/>
    <p:sldId id="289" r:id="rId20"/>
    <p:sldId id="510" r:id="rId21"/>
    <p:sldId id="290" r:id="rId22"/>
    <p:sldId id="511" r:id="rId23"/>
    <p:sldId id="291" r:id="rId24"/>
    <p:sldId id="512" r:id="rId25"/>
    <p:sldId id="434" r:id="rId26"/>
    <p:sldId id="513" r:id="rId27"/>
    <p:sldId id="514" r:id="rId28"/>
    <p:sldId id="408" r:id="rId29"/>
    <p:sldId id="410" r:id="rId30"/>
    <p:sldId id="465" r:id="rId31"/>
    <p:sldId id="498" r:id="rId32"/>
    <p:sldId id="515" r:id="rId33"/>
    <p:sldId id="435" r:id="rId34"/>
    <p:sldId id="466" r:id="rId35"/>
    <p:sldId id="436" r:id="rId36"/>
    <p:sldId id="467" r:id="rId37"/>
    <p:sldId id="411" r:id="rId38"/>
    <p:sldId id="415" r:id="rId39"/>
    <p:sldId id="412" r:id="rId40"/>
    <p:sldId id="501" r:id="rId41"/>
    <p:sldId id="437" r:id="rId42"/>
    <p:sldId id="414" r:id="rId43"/>
    <p:sldId id="516" r:id="rId44"/>
    <p:sldId id="517" r:id="rId45"/>
    <p:sldId id="445" r:id="rId46"/>
    <p:sldId id="460" r:id="rId47"/>
    <p:sldId id="458" r:id="rId48"/>
    <p:sldId id="457" r:id="rId49"/>
    <p:sldId id="456" r:id="rId50"/>
    <p:sldId id="455" r:id="rId51"/>
    <p:sldId id="452" r:id="rId52"/>
    <p:sldId id="451" r:id="rId53"/>
    <p:sldId id="450" r:id="rId54"/>
    <p:sldId id="461" r:id="rId55"/>
    <p:sldId id="518" r:id="rId56"/>
    <p:sldId id="449" r:id="rId57"/>
    <p:sldId id="448" r:id="rId58"/>
    <p:sldId id="447" r:id="rId59"/>
    <p:sldId id="446" r:id="rId60"/>
    <p:sldId id="413" r:id="rId61"/>
    <p:sldId id="497" r:id="rId62"/>
    <p:sldId id="496" r:id="rId63"/>
    <p:sldId id="495" r:id="rId64"/>
    <p:sldId id="494" r:id="rId65"/>
    <p:sldId id="493" r:id="rId66"/>
    <p:sldId id="492" r:id="rId67"/>
    <p:sldId id="491" r:id="rId68"/>
    <p:sldId id="490" r:id="rId69"/>
    <p:sldId id="489" r:id="rId70"/>
    <p:sldId id="488" r:id="rId71"/>
    <p:sldId id="519" r:id="rId72"/>
    <p:sldId id="520" r:id="rId73"/>
    <p:sldId id="257" r:id="rId74"/>
    <p:sldId id="260" r:id="rId75"/>
    <p:sldId id="261" r:id="rId76"/>
    <p:sldId id="499" r:id="rId77"/>
    <p:sldId id="262" r:id="rId78"/>
    <p:sldId id="263" r:id="rId79"/>
    <p:sldId id="264" r:id="rId80"/>
    <p:sldId id="265" r:id="rId81"/>
    <p:sldId id="266" r:id="rId82"/>
    <p:sldId id="267" r:id="rId83"/>
    <p:sldId id="268" r:id="rId84"/>
    <p:sldId id="269" r:id="rId85"/>
    <p:sldId id="270" r:id="rId86"/>
    <p:sldId id="271" r:id="rId87"/>
    <p:sldId id="272" r:id="rId88"/>
    <p:sldId id="273" r:id="rId89"/>
    <p:sldId id="274" r:id="rId90"/>
    <p:sldId id="275" r:id="rId91"/>
    <p:sldId id="276" r:id="rId92"/>
    <p:sldId id="277" r:id="rId93"/>
    <p:sldId id="278" r:id="rId94"/>
    <p:sldId id="279" r:id="rId95"/>
    <p:sldId id="280" r:id="rId96"/>
    <p:sldId id="281" r:id="rId97"/>
    <p:sldId id="282" r:id="rId98"/>
    <p:sldId id="283" r:id="rId99"/>
    <p:sldId id="284" r:id="rId100"/>
    <p:sldId id="285" r:id="rId101"/>
    <p:sldId id="286" r:id="rId102"/>
    <p:sldId id="486" r:id="rId103"/>
    <p:sldId id="485" r:id="rId104"/>
    <p:sldId id="484" r:id="rId105"/>
    <p:sldId id="483" r:id="rId106"/>
    <p:sldId id="482" r:id="rId107"/>
    <p:sldId id="481" r:id="rId108"/>
    <p:sldId id="480" r:id="rId109"/>
    <p:sldId id="479" r:id="rId110"/>
    <p:sldId id="478" r:id="rId111"/>
    <p:sldId id="500" r:id="rId112"/>
    <p:sldId id="477" r:id="rId113"/>
    <p:sldId id="476" r:id="rId114"/>
    <p:sldId id="475" r:id="rId115"/>
    <p:sldId id="474" r:id="rId116"/>
    <p:sldId id="473" r:id="rId117"/>
    <p:sldId id="472" r:id="rId118"/>
    <p:sldId id="471" r:id="rId119"/>
    <p:sldId id="470" r:id="rId120"/>
    <p:sldId id="469" r:id="rId121"/>
    <p:sldId id="468" r:id="rId122"/>
    <p:sldId id="502" r:id="rId1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p:restoredTop sz="94694"/>
  </p:normalViewPr>
  <p:slideViewPr>
    <p:cSldViewPr snapToGrid="0">
      <p:cViewPr varScale="1">
        <p:scale>
          <a:sx n="60" d="100"/>
          <a:sy n="60" d="100"/>
        </p:scale>
        <p:origin x="75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1.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103.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1.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104.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1.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s>
</file>

<file path=ppt/slides/_rels/slide105.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1.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74.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s>
</file>

<file path=ppt/slides/_rels/slide106.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1.emf"/><Relationship Id="rId2" Type="http://schemas.openxmlformats.org/officeDocument/2006/relationships/image" Target="../media/image35.emf"/><Relationship Id="rId16" Type="http://schemas.openxmlformats.org/officeDocument/2006/relationships/image" Target="../media/image7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74.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s>
</file>

<file path=ppt/slides/_rels/slide107.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image" Target="../media/image35.emf"/><Relationship Id="rId16" Type="http://schemas.openxmlformats.org/officeDocument/2006/relationships/image" Target="../media/image7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74.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s>
</file>

<file path=ppt/slides/_rels/slide108.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image" Target="../media/image35.emf"/><Relationship Id="rId16" Type="http://schemas.openxmlformats.org/officeDocument/2006/relationships/image" Target="../media/image7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74.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s>
</file>

<file path=ppt/slides/_rels/slide109.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image" Target="../media/image35.emf"/><Relationship Id="rId16" Type="http://schemas.openxmlformats.org/officeDocument/2006/relationships/image" Target="../media/image7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74.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74.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74.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s>
</file>

<file path=ppt/slides/_rels/slide113.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74.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 Id="rId22" Type="http://schemas.openxmlformats.org/officeDocument/2006/relationships/image" Target="../media/image82.emf"/></Relationships>
</file>

<file path=ppt/slides/_rels/slide114.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74.emf"/><Relationship Id="rId23" Type="http://schemas.openxmlformats.org/officeDocument/2006/relationships/image" Target="../media/image83.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 Id="rId22" Type="http://schemas.openxmlformats.org/officeDocument/2006/relationships/image" Target="../media/image82.emf"/></Relationships>
</file>

<file path=ppt/slides/_rels/slide115.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84.emf"/><Relationship Id="rId5" Type="http://schemas.openxmlformats.org/officeDocument/2006/relationships/image" Target="../media/image38.emf"/><Relationship Id="rId15" Type="http://schemas.openxmlformats.org/officeDocument/2006/relationships/image" Target="../media/image74.emf"/><Relationship Id="rId23" Type="http://schemas.openxmlformats.org/officeDocument/2006/relationships/image" Target="../media/image83.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 Id="rId22" Type="http://schemas.openxmlformats.org/officeDocument/2006/relationships/image" Target="../media/image82.emf"/></Relationships>
</file>

<file path=ppt/slides/_rels/slide116.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5" Type="http://schemas.openxmlformats.org/officeDocument/2006/relationships/image" Target="../media/image85.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84.emf"/><Relationship Id="rId5" Type="http://schemas.openxmlformats.org/officeDocument/2006/relationships/image" Target="../media/image38.emf"/><Relationship Id="rId15" Type="http://schemas.openxmlformats.org/officeDocument/2006/relationships/image" Target="../media/image74.emf"/><Relationship Id="rId23" Type="http://schemas.openxmlformats.org/officeDocument/2006/relationships/image" Target="../media/image83.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 Id="rId22" Type="http://schemas.openxmlformats.org/officeDocument/2006/relationships/image" Target="../media/image82.emf"/></Relationships>
</file>

<file path=ppt/slides/_rels/slide117.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26" Type="http://schemas.openxmlformats.org/officeDocument/2006/relationships/image" Target="../media/image86.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5" Type="http://schemas.openxmlformats.org/officeDocument/2006/relationships/image" Target="../media/image85.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84.emf"/><Relationship Id="rId5" Type="http://schemas.openxmlformats.org/officeDocument/2006/relationships/image" Target="../media/image38.emf"/><Relationship Id="rId15" Type="http://schemas.openxmlformats.org/officeDocument/2006/relationships/image" Target="../media/image74.emf"/><Relationship Id="rId23" Type="http://schemas.openxmlformats.org/officeDocument/2006/relationships/image" Target="../media/image83.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 Id="rId22" Type="http://schemas.openxmlformats.org/officeDocument/2006/relationships/image" Target="../media/image82.emf"/></Relationships>
</file>

<file path=ppt/slides/_rels/slide118.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26" Type="http://schemas.openxmlformats.org/officeDocument/2006/relationships/image" Target="../media/image86.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5" Type="http://schemas.openxmlformats.org/officeDocument/2006/relationships/image" Target="../media/image85.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84.emf"/><Relationship Id="rId5" Type="http://schemas.openxmlformats.org/officeDocument/2006/relationships/image" Target="../media/image38.emf"/><Relationship Id="rId15" Type="http://schemas.openxmlformats.org/officeDocument/2006/relationships/image" Target="../media/image74.emf"/><Relationship Id="rId23" Type="http://schemas.openxmlformats.org/officeDocument/2006/relationships/image" Target="../media/image83.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 Id="rId22" Type="http://schemas.openxmlformats.org/officeDocument/2006/relationships/image" Target="../media/image82.emf"/><Relationship Id="rId27" Type="http://schemas.openxmlformats.org/officeDocument/2006/relationships/image" Target="../media/image87.emf"/></Relationships>
</file>

<file path=ppt/slides/_rels/slide119.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26" Type="http://schemas.openxmlformats.org/officeDocument/2006/relationships/image" Target="../media/image86.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5" Type="http://schemas.openxmlformats.org/officeDocument/2006/relationships/image" Target="../media/image85.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84.emf"/><Relationship Id="rId5" Type="http://schemas.openxmlformats.org/officeDocument/2006/relationships/image" Target="../media/image38.emf"/><Relationship Id="rId15" Type="http://schemas.openxmlformats.org/officeDocument/2006/relationships/image" Target="../media/image74.emf"/><Relationship Id="rId23" Type="http://schemas.openxmlformats.org/officeDocument/2006/relationships/image" Target="../media/image83.emf"/><Relationship Id="rId28" Type="http://schemas.openxmlformats.org/officeDocument/2006/relationships/image" Target="../media/image88.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 Id="rId22" Type="http://schemas.openxmlformats.org/officeDocument/2006/relationships/image" Target="../media/image82.emf"/><Relationship Id="rId27" Type="http://schemas.openxmlformats.org/officeDocument/2006/relationships/image" Target="../media/image87.emf"/></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26" Type="http://schemas.openxmlformats.org/officeDocument/2006/relationships/image" Target="../media/image86.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5" Type="http://schemas.openxmlformats.org/officeDocument/2006/relationships/image" Target="../media/image85.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29" Type="http://schemas.openxmlformats.org/officeDocument/2006/relationships/image" Target="../media/image8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84.emf"/><Relationship Id="rId5" Type="http://schemas.openxmlformats.org/officeDocument/2006/relationships/image" Target="../media/image38.emf"/><Relationship Id="rId15" Type="http://schemas.openxmlformats.org/officeDocument/2006/relationships/image" Target="../media/image74.emf"/><Relationship Id="rId23" Type="http://schemas.openxmlformats.org/officeDocument/2006/relationships/image" Target="../media/image83.emf"/><Relationship Id="rId28" Type="http://schemas.openxmlformats.org/officeDocument/2006/relationships/image" Target="../media/image88.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 Id="rId22" Type="http://schemas.openxmlformats.org/officeDocument/2006/relationships/image" Target="../media/image82.emf"/><Relationship Id="rId27" Type="http://schemas.openxmlformats.org/officeDocument/2006/relationships/image" Target="../media/image87.emf"/></Relationships>
</file>

<file path=ppt/slides/_rels/slide121.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72.emf"/><Relationship Id="rId18" Type="http://schemas.openxmlformats.org/officeDocument/2006/relationships/image" Target="../media/image77.emf"/><Relationship Id="rId26" Type="http://schemas.openxmlformats.org/officeDocument/2006/relationships/image" Target="../media/image86.emf"/><Relationship Id="rId3" Type="http://schemas.openxmlformats.org/officeDocument/2006/relationships/image" Target="../media/image36.emf"/><Relationship Id="rId21" Type="http://schemas.openxmlformats.org/officeDocument/2006/relationships/image" Target="../media/image81.emf"/><Relationship Id="rId7" Type="http://schemas.openxmlformats.org/officeDocument/2006/relationships/image" Target="../media/image40.emf"/><Relationship Id="rId12" Type="http://schemas.openxmlformats.org/officeDocument/2006/relationships/image" Target="../media/image71.emf"/><Relationship Id="rId17" Type="http://schemas.openxmlformats.org/officeDocument/2006/relationships/image" Target="../media/image76.emf"/><Relationship Id="rId25" Type="http://schemas.openxmlformats.org/officeDocument/2006/relationships/image" Target="../media/image85.emf"/><Relationship Id="rId2" Type="http://schemas.openxmlformats.org/officeDocument/2006/relationships/image" Target="../media/image35.emf"/><Relationship Id="rId16" Type="http://schemas.openxmlformats.org/officeDocument/2006/relationships/image" Target="../media/image75.emf"/><Relationship Id="rId20" Type="http://schemas.openxmlformats.org/officeDocument/2006/relationships/image" Target="../media/image79.emf"/><Relationship Id="rId29" Type="http://schemas.openxmlformats.org/officeDocument/2006/relationships/image" Target="../media/image89.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84.emf"/><Relationship Id="rId5" Type="http://schemas.openxmlformats.org/officeDocument/2006/relationships/image" Target="../media/image38.emf"/><Relationship Id="rId15" Type="http://schemas.openxmlformats.org/officeDocument/2006/relationships/image" Target="../media/image74.emf"/><Relationship Id="rId23" Type="http://schemas.openxmlformats.org/officeDocument/2006/relationships/image" Target="../media/image83.emf"/><Relationship Id="rId28" Type="http://schemas.openxmlformats.org/officeDocument/2006/relationships/image" Target="../media/image88.emf"/><Relationship Id="rId10" Type="http://schemas.openxmlformats.org/officeDocument/2006/relationships/image" Target="../media/image43.emf"/><Relationship Id="rId19" Type="http://schemas.openxmlformats.org/officeDocument/2006/relationships/image" Target="../media/image78.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73.emf"/><Relationship Id="rId22" Type="http://schemas.openxmlformats.org/officeDocument/2006/relationships/image" Target="../media/image82.emf"/><Relationship Id="rId27" Type="http://schemas.openxmlformats.org/officeDocument/2006/relationships/image" Target="../media/image87.emf"/><Relationship Id="rId30" Type="http://schemas.openxmlformats.org/officeDocument/2006/relationships/image" Target="../media/image90.emf"/></Relationships>
</file>

<file path=ppt/slides/_rels/slide1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xml"/><Relationship Id="rId5" Type="http://schemas.openxmlformats.org/officeDocument/2006/relationships/image" Target="../media/image20.emf"/><Relationship Id="rId4" Type="http://schemas.openxmlformats.org/officeDocument/2006/relationships/image" Target="../media/image19.emf"/></Relationships>
</file>

<file path=ppt/slides/_rels/slide4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5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5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24.emf"/></Relationships>
</file>

<file path=ppt/slides/_rels/slide5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54.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5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5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5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58.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59.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image" Target="../media/image17.emf"/><Relationship Id="rId1" Type="http://schemas.openxmlformats.org/officeDocument/2006/relationships/slideLayout" Target="../slideLayouts/slideLayout6.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 Id="rId14" Type="http://schemas.openxmlformats.org/officeDocument/2006/relationships/image" Target="../media/image29.em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image" Target="../media/image17.emf"/><Relationship Id="rId16" Type="http://schemas.openxmlformats.org/officeDocument/2006/relationships/image" Target="../media/image34.emf"/><Relationship Id="rId1" Type="http://schemas.openxmlformats.org/officeDocument/2006/relationships/slideLayout" Target="../slideLayouts/slideLayout6.xml"/><Relationship Id="rId6" Type="http://schemas.openxmlformats.org/officeDocument/2006/relationships/image" Target="../media/image32.emf"/><Relationship Id="rId11" Type="http://schemas.openxmlformats.org/officeDocument/2006/relationships/image" Target="../media/image26.emf"/><Relationship Id="rId5" Type="http://schemas.openxmlformats.org/officeDocument/2006/relationships/image" Target="../media/image31.emf"/><Relationship Id="rId15" Type="http://schemas.openxmlformats.org/officeDocument/2006/relationships/image" Target="../media/image33.emf"/><Relationship Id="rId10" Type="http://schemas.openxmlformats.org/officeDocument/2006/relationships/image" Target="../media/image25.emf"/><Relationship Id="rId4" Type="http://schemas.openxmlformats.org/officeDocument/2006/relationships/image" Target="../media/image30.emf"/><Relationship Id="rId9" Type="http://schemas.openxmlformats.org/officeDocument/2006/relationships/image" Target="../media/image24.emf"/><Relationship Id="rId14" Type="http://schemas.openxmlformats.org/officeDocument/2006/relationships/image" Target="../media/image29.emf"/></Relationships>
</file>

<file path=ppt/slides/_rels/slide6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 Id="rId4" Type="http://schemas.openxmlformats.org/officeDocument/2006/relationships/image" Target="../media/image37.emf"/></Relationships>
</file>

<file path=ppt/slides/_rels/slide6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 Id="rId5" Type="http://schemas.openxmlformats.org/officeDocument/2006/relationships/image" Target="../media/image38.emf"/><Relationship Id="rId4" Type="http://schemas.openxmlformats.org/officeDocument/2006/relationships/image" Target="../media/image37.emf"/></Relationships>
</file>

<file path=ppt/slides/_rels/slide6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66.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67.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68.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emf"/></Relationships>
</file>

<file path=ppt/slides/_rels/slide6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71.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72.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7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8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8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8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8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8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8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8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8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8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9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ree Thinking"/>
          <p:cNvSpPr txBox="1">
            <a:spLocks noGrp="1"/>
          </p:cNvSpPr>
          <p:nvPr>
            <p:ph type="title"/>
          </p:nvPr>
        </p:nvSpPr>
        <p:spPr>
          <a:xfrm>
            <a:off x="6508675" y="3618507"/>
            <a:ext cx="16668825" cy="4648201"/>
          </a:xfrm>
          <a:prstGeom prst="rect">
            <a:avLst/>
          </a:prstGeom>
        </p:spPr>
        <p:txBody>
          <a:bodyPr/>
          <a:lstStyle/>
          <a:p>
            <a:r>
              <a:rPr lang="en-US" dirty="0" err="1"/>
              <a:t>Phylo</a:t>
            </a:r>
            <a:r>
              <a:rPr lang="en-US" dirty="0"/>
              <a:t> Seminar 2024</a:t>
            </a:r>
            <a:endParaRPr dirty="0"/>
          </a:p>
        </p:txBody>
      </p:sp>
      <p:sp>
        <p:nvSpPr>
          <p:cNvPr id="152" name="Author and Date"/>
          <p:cNvSpPr txBox="1">
            <a:spLocks noGrp="1"/>
          </p:cNvSpPr>
          <p:nvPr>
            <p:ph type="body" idx="22"/>
          </p:nvPr>
        </p:nvSpPr>
        <p:spPr>
          <a:prstGeom prst="rect">
            <a:avLst/>
          </a:prstGeom>
        </p:spPr>
        <p:txBody>
          <a:bodyPr>
            <a:normAutofit lnSpcReduction="10000"/>
          </a:bodyPr>
          <a:lstStyle/>
          <a:p>
            <a:endParaRPr/>
          </a:p>
        </p:txBody>
      </p:sp>
      <p:sp>
        <p:nvSpPr>
          <p:cNvPr id="153" name="An introduction to phylogenetics"/>
          <p:cNvSpPr txBox="1">
            <a:spLocks noGrp="1"/>
          </p:cNvSpPr>
          <p:nvPr>
            <p:ph type="body" sz="quarter" idx="1"/>
          </p:nvPr>
        </p:nvSpPr>
        <p:spPr>
          <a:xfrm>
            <a:off x="6508675" y="8104710"/>
            <a:ext cx="16668825" cy="1116952"/>
          </a:xfrm>
          <a:prstGeom prst="rect">
            <a:avLst/>
          </a:prstGeom>
        </p:spPr>
        <p:txBody>
          <a:bodyPr/>
          <a:lstStyle/>
          <a:p>
            <a:endParaRPr dirty="0"/>
          </a:p>
        </p:txBody>
      </p:sp>
      <p:pic>
        <p:nvPicPr>
          <p:cNvPr id="154" name="phyloDeathStar_onbackground_noText_hires.png" descr="phyloDeathStar_onbackground_noText_hires.png"/>
          <p:cNvPicPr>
            <a:picLocks noChangeAspect="1"/>
          </p:cNvPicPr>
          <p:nvPr/>
        </p:nvPicPr>
        <p:blipFill>
          <a:blip r:embed="rId2"/>
          <a:srcRect b="10793"/>
          <a:stretch>
            <a:fillRect/>
          </a:stretch>
        </p:blipFill>
        <p:spPr>
          <a:xfrm>
            <a:off x="-12497" y="-3102604"/>
            <a:ext cx="24408994" cy="8800458"/>
          </a:xfrm>
          <a:prstGeom prst="rect">
            <a:avLst/>
          </a:prstGeom>
          <a:ln w="12700">
            <a:miter lim="400000"/>
          </a:ln>
        </p:spPr>
      </p:pic>
      <p:pic>
        <p:nvPicPr>
          <p:cNvPr id="155" name="mockTree.pdf" descr="mockTree.pdf"/>
          <p:cNvPicPr>
            <a:picLocks noChangeAspect="1"/>
          </p:cNvPicPr>
          <p:nvPr/>
        </p:nvPicPr>
        <p:blipFill>
          <a:blip r:embed="rId3"/>
          <a:stretch>
            <a:fillRect/>
          </a:stretch>
        </p:blipFill>
        <p:spPr>
          <a:xfrm>
            <a:off x="482174" y="6599738"/>
            <a:ext cx="5487252" cy="651092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lide Subtitle"/>
          <p:cNvSpPr txBox="1">
            <a:spLocks noGrp="1"/>
          </p:cNvSpPr>
          <p:nvPr>
            <p:ph type="body" idx="21"/>
          </p:nvPr>
        </p:nvSpPr>
        <p:spPr>
          <a:prstGeom prst="rect">
            <a:avLst/>
          </a:prstGeom>
        </p:spPr>
        <p:txBody>
          <a:bodyPr/>
          <a:lstStyle/>
          <a:p>
            <a:endParaRPr/>
          </a:p>
        </p:txBody>
      </p:sp>
      <p:sp>
        <p:nvSpPr>
          <p:cNvPr id="174" name="Talking/reading “tree”: Tree Thinking"/>
          <p:cNvSpPr txBox="1">
            <a:spLocks noGrp="1"/>
          </p:cNvSpPr>
          <p:nvPr>
            <p:ph type="title"/>
          </p:nvPr>
        </p:nvSpPr>
        <p:spPr>
          <a:prstGeom prst="rect">
            <a:avLst/>
          </a:prstGeom>
        </p:spPr>
        <p:txBody>
          <a:bodyPr/>
          <a:lstStyle/>
          <a:p>
            <a:r>
              <a:t>Talking/reading “tree”: Tree Thinking</a:t>
            </a:r>
          </a:p>
        </p:txBody>
      </p:sp>
      <p:pic>
        <p:nvPicPr>
          <p:cNvPr id="175" name="Image" descr="Image"/>
          <p:cNvPicPr>
            <a:picLocks noChangeAspect="1"/>
          </p:cNvPicPr>
          <p:nvPr/>
        </p:nvPicPr>
        <p:blipFill>
          <a:blip r:embed="rId2"/>
          <a:stretch>
            <a:fillRect/>
          </a:stretch>
        </p:blipFill>
        <p:spPr>
          <a:xfrm>
            <a:off x="7850220" y="5281265"/>
            <a:ext cx="10853647" cy="4419450"/>
          </a:xfrm>
          <a:prstGeom prst="rect">
            <a:avLst/>
          </a:prstGeom>
          <a:ln w="12700">
            <a:miter lim="400000"/>
          </a:ln>
        </p:spPr>
      </p:pic>
      <p:sp>
        <p:nvSpPr>
          <p:cNvPr id="176" name="From Baum, Smith, and Donovan: The Tree-thinking Challenge"/>
          <p:cNvSpPr txBox="1"/>
          <p:nvPr/>
        </p:nvSpPr>
        <p:spPr>
          <a:xfrm>
            <a:off x="14839746" y="12469317"/>
            <a:ext cx="8623708"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From Baum, Smith, and Donovan: The Tree-thinking Challenge</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lide Subtitle"/>
          <p:cNvSpPr txBox="1">
            <a:spLocks noGrp="1"/>
          </p:cNvSpPr>
          <p:nvPr>
            <p:ph type="body" idx="21"/>
          </p:nvPr>
        </p:nvSpPr>
        <p:spPr>
          <a:prstGeom prst="rect">
            <a:avLst/>
          </a:prstGeom>
        </p:spPr>
        <p:txBody>
          <a:bodyPr/>
          <a:lstStyle/>
          <a:p>
            <a:endParaRPr/>
          </a:p>
        </p:txBody>
      </p:sp>
      <p:sp>
        <p:nvSpPr>
          <p:cNvPr id="517"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sp>
        <p:nvSpPr>
          <p:cNvPr id="518"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pic>
        <p:nvPicPr>
          <p:cNvPr id="519" name="huelsenbeck_likelihood (dragged).pdf" descr="huelsenbeck_likelihood (dragged).pdf"/>
          <p:cNvPicPr>
            <a:picLocks noChangeAspect="1"/>
          </p:cNvPicPr>
          <p:nvPr/>
        </p:nvPicPr>
        <p:blipFill>
          <a:blip r:embed="rId2"/>
          <a:stretch>
            <a:fillRect/>
          </a:stretch>
        </p:blipFill>
        <p:spPr>
          <a:xfrm>
            <a:off x="10908394" y="1958943"/>
            <a:ext cx="13004801" cy="9753601"/>
          </a:xfrm>
          <a:prstGeom prst="rect">
            <a:avLst/>
          </a:prstGeom>
          <a:ln w="12700">
            <a:miter lim="400000"/>
          </a:ln>
        </p:spPr>
      </p:pic>
      <p:pic>
        <p:nvPicPr>
          <p:cNvPr id="520" name="huelsenbeck_likelihood (dragged).pdf" descr="huelsenbeck_likelihood (dragged).pdf"/>
          <p:cNvPicPr>
            <a:picLocks noChangeAspect="1"/>
          </p:cNvPicPr>
          <p:nvPr/>
        </p:nvPicPr>
        <p:blipFill>
          <a:blip r:embed="rId3"/>
          <a:stretch>
            <a:fillRect/>
          </a:stretch>
        </p:blipFill>
        <p:spPr>
          <a:xfrm>
            <a:off x="10908394" y="1958943"/>
            <a:ext cx="13004801" cy="9753601"/>
          </a:xfrm>
          <a:prstGeom prst="rect">
            <a:avLst/>
          </a:prstGeom>
          <a:ln w="12700">
            <a:miter lim="400000"/>
          </a:ln>
        </p:spPr>
      </p:pic>
      <p:pic>
        <p:nvPicPr>
          <p:cNvPr id="521" name="huelsenbeck_likelihood (dragged).pdf" descr="huelsenbeck_likelihood (dragged).pdf"/>
          <p:cNvPicPr>
            <a:picLocks noChangeAspect="1"/>
          </p:cNvPicPr>
          <p:nvPr/>
        </p:nvPicPr>
        <p:blipFill>
          <a:blip r:embed="rId4"/>
          <a:stretch>
            <a:fillRect/>
          </a:stretch>
        </p:blipFill>
        <p:spPr>
          <a:xfrm>
            <a:off x="10908394" y="1958943"/>
            <a:ext cx="13004801" cy="9753601"/>
          </a:xfrm>
          <a:prstGeom prst="rect">
            <a:avLst/>
          </a:prstGeom>
          <a:ln w="12700">
            <a:miter lim="400000"/>
          </a:ln>
        </p:spPr>
      </p:pic>
      <p:pic>
        <p:nvPicPr>
          <p:cNvPr id="522" name="huelsenbeck_likelihood (dragged).pdf" descr="huelsenbeck_likelihood (dragged).pdf"/>
          <p:cNvPicPr>
            <a:picLocks noChangeAspect="1"/>
          </p:cNvPicPr>
          <p:nvPr/>
        </p:nvPicPr>
        <p:blipFill>
          <a:blip r:embed="rId5"/>
          <a:stretch>
            <a:fillRect/>
          </a:stretch>
        </p:blipFill>
        <p:spPr>
          <a:xfrm>
            <a:off x="10908394" y="1958943"/>
            <a:ext cx="13004801" cy="9753601"/>
          </a:xfrm>
          <a:prstGeom prst="rect">
            <a:avLst/>
          </a:prstGeom>
          <a:ln w="12700">
            <a:miter lim="400000"/>
          </a:ln>
        </p:spPr>
      </p:pic>
      <p:sp>
        <p:nvSpPr>
          <p:cNvPr id="523"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lide Subtitle"/>
          <p:cNvSpPr txBox="1">
            <a:spLocks noGrp="1"/>
          </p:cNvSpPr>
          <p:nvPr>
            <p:ph type="body" idx="21"/>
          </p:nvPr>
        </p:nvSpPr>
        <p:spPr>
          <a:prstGeom prst="rect">
            <a:avLst/>
          </a:prstGeom>
        </p:spPr>
        <p:txBody>
          <a:bodyPr/>
          <a:lstStyle/>
          <a:p>
            <a:endParaRPr/>
          </a:p>
        </p:txBody>
      </p:sp>
      <p:sp>
        <p:nvSpPr>
          <p:cNvPr id="526"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sp>
        <p:nvSpPr>
          <p:cNvPr id="527"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pic>
        <p:nvPicPr>
          <p:cNvPr id="528" name="huelsenbeck_likelihood (dragged).pdf" descr="huelsenbeck_likelihood (dragged).pdf"/>
          <p:cNvPicPr>
            <a:picLocks noChangeAspect="1"/>
          </p:cNvPicPr>
          <p:nvPr/>
        </p:nvPicPr>
        <p:blipFill>
          <a:blip r:embed="rId2"/>
          <a:stretch>
            <a:fillRect/>
          </a:stretch>
        </p:blipFill>
        <p:spPr>
          <a:xfrm>
            <a:off x="10908394" y="1958943"/>
            <a:ext cx="13004801" cy="9753601"/>
          </a:xfrm>
          <a:prstGeom prst="rect">
            <a:avLst/>
          </a:prstGeom>
          <a:ln w="12700">
            <a:miter lim="400000"/>
          </a:ln>
        </p:spPr>
      </p:pic>
      <p:pic>
        <p:nvPicPr>
          <p:cNvPr id="529" name="huelsenbeck_likelihood (dragged).pdf" descr="huelsenbeck_likelihood (dragged).pdf"/>
          <p:cNvPicPr>
            <a:picLocks noChangeAspect="1"/>
          </p:cNvPicPr>
          <p:nvPr/>
        </p:nvPicPr>
        <p:blipFill>
          <a:blip r:embed="rId3"/>
          <a:stretch>
            <a:fillRect/>
          </a:stretch>
        </p:blipFill>
        <p:spPr>
          <a:xfrm>
            <a:off x="10908394" y="1958943"/>
            <a:ext cx="13004801" cy="9753601"/>
          </a:xfrm>
          <a:prstGeom prst="rect">
            <a:avLst/>
          </a:prstGeom>
          <a:ln w="12700">
            <a:miter lim="400000"/>
          </a:ln>
        </p:spPr>
      </p:pic>
      <p:pic>
        <p:nvPicPr>
          <p:cNvPr id="530" name="huelsenbeck_likelihood (dragged).pdf" descr="huelsenbeck_likelihood (dragged).pdf"/>
          <p:cNvPicPr>
            <a:picLocks noChangeAspect="1"/>
          </p:cNvPicPr>
          <p:nvPr/>
        </p:nvPicPr>
        <p:blipFill>
          <a:blip r:embed="rId4"/>
          <a:stretch>
            <a:fillRect/>
          </a:stretch>
        </p:blipFill>
        <p:spPr>
          <a:xfrm>
            <a:off x="10908394" y="1958943"/>
            <a:ext cx="13004801" cy="9753601"/>
          </a:xfrm>
          <a:prstGeom prst="rect">
            <a:avLst/>
          </a:prstGeom>
          <a:ln w="12700">
            <a:miter lim="400000"/>
          </a:ln>
        </p:spPr>
      </p:pic>
      <p:pic>
        <p:nvPicPr>
          <p:cNvPr id="531" name="huelsenbeck_likelihood (dragged).pdf" descr="huelsenbeck_likelihood (dragged).pdf"/>
          <p:cNvPicPr>
            <a:picLocks noChangeAspect="1"/>
          </p:cNvPicPr>
          <p:nvPr/>
        </p:nvPicPr>
        <p:blipFill>
          <a:blip r:embed="rId5"/>
          <a:stretch>
            <a:fillRect/>
          </a:stretch>
        </p:blipFill>
        <p:spPr>
          <a:xfrm>
            <a:off x="10908394" y="1958943"/>
            <a:ext cx="13004801" cy="9753601"/>
          </a:xfrm>
          <a:prstGeom prst="rect">
            <a:avLst/>
          </a:prstGeom>
          <a:ln w="12700">
            <a:miter lim="400000"/>
          </a:ln>
        </p:spPr>
      </p:pic>
      <p:sp>
        <p:nvSpPr>
          <p:cNvPr id="532"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533" name="This gives you the full “site likelihood” (the probably of seeing the data at that particular site given the model)."/>
          <p:cNvSpPr txBox="1"/>
          <p:nvPr/>
        </p:nvSpPr>
        <p:spPr>
          <a:xfrm>
            <a:off x="10939217" y="8252024"/>
            <a:ext cx="5941060" cy="1197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This gives you the full “site likelihood” (the probably of seeing the data at that particular site given the model).</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DD3C9C03-E455-7B9F-7735-CF3428ED475C}"/>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368739046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C5A8D648-7DF6-FFEF-B8E8-BE0706DFE73A}"/>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201102380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Tree>
    <p:extLst>
      <p:ext uri="{BB962C8B-B14F-4D97-AF65-F5344CB8AC3E}">
        <p14:creationId xmlns:p14="http://schemas.microsoft.com/office/powerpoint/2010/main" val="329513876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Tree>
    <p:extLst>
      <p:ext uri="{BB962C8B-B14F-4D97-AF65-F5344CB8AC3E}">
        <p14:creationId xmlns:p14="http://schemas.microsoft.com/office/powerpoint/2010/main" val="426024442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Tree>
    <p:extLst>
      <p:ext uri="{BB962C8B-B14F-4D97-AF65-F5344CB8AC3E}">
        <p14:creationId xmlns:p14="http://schemas.microsoft.com/office/powerpoint/2010/main" val="870733535"/>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Tree>
    <p:extLst>
      <p:ext uri="{BB962C8B-B14F-4D97-AF65-F5344CB8AC3E}">
        <p14:creationId xmlns:p14="http://schemas.microsoft.com/office/powerpoint/2010/main" val="2942611574"/>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Tree>
    <p:extLst>
      <p:ext uri="{BB962C8B-B14F-4D97-AF65-F5344CB8AC3E}">
        <p14:creationId xmlns:p14="http://schemas.microsoft.com/office/powerpoint/2010/main" val="265755021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Tree>
    <p:extLst>
      <p:ext uri="{BB962C8B-B14F-4D97-AF65-F5344CB8AC3E}">
        <p14:creationId xmlns:p14="http://schemas.microsoft.com/office/powerpoint/2010/main" val="26018605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Subtitle"/>
          <p:cNvSpPr txBox="1">
            <a:spLocks noGrp="1"/>
          </p:cNvSpPr>
          <p:nvPr>
            <p:ph type="body" idx="21"/>
          </p:nvPr>
        </p:nvSpPr>
        <p:spPr>
          <a:prstGeom prst="rect">
            <a:avLst/>
          </a:prstGeom>
        </p:spPr>
        <p:txBody>
          <a:bodyPr/>
          <a:lstStyle/>
          <a:p>
            <a:endParaRPr/>
          </a:p>
        </p:txBody>
      </p:sp>
      <p:sp>
        <p:nvSpPr>
          <p:cNvPr id="179" name="… represent lineages, sequences of ancestral-descendent populations through time"/>
          <p:cNvSpPr txBox="1">
            <a:spLocks noGrp="1"/>
          </p:cNvSpPr>
          <p:nvPr>
            <p:ph type="body" sz="half" idx="1"/>
          </p:nvPr>
        </p:nvSpPr>
        <p:spPr>
          <a:prstGeom prst="rect">
            <a:avLst/>
          </a:prstGeom>
        </p:spPr>
        <p:txBody>
          <a:bodyPr/>
          <a:lstStyle/>
          <a:p>
            <a:r>
              <a:t>… represent </a:t>
            </a:r>
            <a:r>
              <a:rPr b="1"/>
              <a:t>lineages</a:t>
            </a:r>
            <a:r>
              <a:t>, sequences of ancestral-descendent populations through time</a:t>
            </a:r>
          </a:p>
        </p:txBody>
      </p:sp>
      <p:sp>
        <p:nvSpPr>
          <p:cNvPr id="180" name="The lines (branches) on a phylogeny …"/>
          <p:cNvSpPr txBox="1">
            <a:spLocks noGrp="1"/>
          </p:cNvSpPr>
          <p:nvPr>
            <p:ph type="title"/>
          </p:nvPr>
        </p:nvSpPr>
        <p:spPr>
          <a:prstGeom prst="rect">
            <a:avLst/>
          </a:prstGeom>
        </p:spPr>
        <p:txBody>
          <a:bodyPr/>
          <a:lstStyle>
            <a:lvl1pPr defTabSz="1365469">
              <a:defRPr sz="4760" spc="-95"/>
            </a:lvl1pPr>
          </a:lstStyle>
          <a:p>
            <a:r>
              <a:t>The lines (branches) on a phylogeny …</a:t>
            </a:r>
          </a:p>
        </p:txBody>
      </p:sp>
      <p:pic>
        <p:nvPicPr>
          <p:cNvPr id="181" name="Image" descr="Image"/>
          <p:cNvPicPr>
            <a:picLocks noChangeAspect="1"/>
          </p:cNvPicPr>
          <p:nvPr/>
        </p:nvPicPr>
        <p:blipFill>
          <a:blip r:embed="rId2"/>
          <a:stretch>
            <a:fillRect/>
          </a:stretch>
        </p:blipFill>
        <p:spPr>
          <a:xfrm>
            <a:off x="12467837" y="7967865"/>
            <a:ext cx="2474077" cy="4020375"/>
          </a:xfrm>
          <a:prstGeom prst="rect">
            <a:avLst/>
          </a:prstGeom>
          <a:ln w="12700">
            <a:miter lim="400000"/>
          </a:ln>
        </p:spPr>
      </p:pic>
      <p:pic>
        <p:nvPicPr>
          <p:cNvPr id="182" name="Image" descr="Image"/>
          <p:cNvPicPr>
            <a:picLocks noChangeAspect="1"/>
          </p:cNvPicPr>
          <p:nvPr/>
        </p:nvPicPr>
        <p:blipFill>
          <a:blip r:embed="rId3"/>
          <a:stretch>
            <a:fillRect/>
          </a:stretch>
        </p:blipFill>
        <p:spPr>
          <a:xfrm>
            <a:off x="15709048" y="2679552"/>
            <a:ext cx="6111331" cy="6111331"/>
          </a:xfrm>
          <a:prstGeom prst="rect">
            <a:avLst/>
          </a:prstGeom>
          <a:ln w="12700">
            <a:miter lim="400000"/>
          </a:ln>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Tree>
    <p:extLst>
      <p:ext uri="{BB962C8B-B14F-4D97-AF65-F5344CB8AC3E}">
        <p14:creationId xmlns:p14="http://schemas.microsoft.com/office/powerpoint/2010/main" val="4005648859"/>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350E1C-DB67-6E72-477D-E26E4C561851}"/>
              </a:ext>
            </a:extLst>
          </p:cNvPr>
          <p:cNvSpPr>
            <a:spLocks noGrp="1"/>
          </p:cNvSpPr>
          <p:nvPr>
            <p:ph type="title"/>
          </p:nvPr>
        </p:nvSpPr>
        <p:spPr/>
        <p:txBody>
          <a:bodyPr/>
          <a:lstStyle/>
          <a:p>
            <a:r>
              <a:rPr lang="en-US" dirty="0"/>
              <a:t>Common models and their Q-matrices</a:t>
            </a:r>
          </a:p>
        </p:txBody>
      </p:sp>
      <p:sp>
        <p:nvSpPr>
          <p:cNvPr id="8" name="Text Placeholder 7">
            <a:extLst>
              <a:ext uri="{FF2B5EF4-FFF2-40B4-BE49-F238E27FC236}">
                <a16:creationId xmlns:a16="http://schemas.microsoft.com/office/drawing/2014/main" id="{CF080FB1-4545-BBAA-FDBF-D07856CF6196}"/>
              </a:ext>
            </a:extLst>
          </p:cNvPr>
          <p:cNvSpPr>
            <a:spLocks noGrp="1"/>
          </p:cNvSpPr>
          <p:nvPr>
            <p:ph type="body" sz="quarter" idx="21"/>
          </p:nvPr>
        </p:nvSpPr>
        <p:spPr/>
        <p:txBody>
          <a:bodyPr/>
          <a:lstStyle/>
          <a:p>
            <a:endParaRPr lang="en-US"/>
          </a:p>
        </p:txBody>
      </p:sp>
      <p:sp>
        <p:nvSpPr>
          <p:cNvPr id="7" name="Text Placeholder 6">
            <a:extLst>
              <a:ext uri="{FF2B5EF4-FFF2-40B4-BE49-F238E27FC236}">
                <a16:creationId xmlns:a16="http://schemas.microsoft.com/office/drawing/2014/main" id="{AE4C2731-C247-B1F8-9AC8-830F964E9CEA}"/>
              </a:ext>
            </a:extLst>
          </p:cNvPr>
          <p:cNvSpPr>
            <a:spLocks noGrp="1"/>
          </p:cNvSpPr>
          <p:nvPr>
            <p:ph type="body" idx="1"/>
          </p:nvPr>
        </p:nvSpPr>
        <p:spPr>
          <a:xfrm>
            <a:off x="1206500" y="4248504"/>
            <a:ext cx="8495061" cy="8256012"/>
          </a:xfrm>
        </p:spPr>
        <p:txBody>
          <a:bodyPr>
            <a:normAutofit fontScale="92500" lnSpcReduction="10000"/>
          </a:bodyPr>
          <a:lstStyle/>
          <a:p>
            <a:r>
              <a:rPr lang="en-US" dirty="0"/>
              <a:t>JC: all bases have the same (stationary) frequency and change into each other at equal rates</a:t>
            </a:r>
          </a:p>
          <a:p>
            <a:r>
              <a:rPr lang="en-US" dirty="0"/>
              <a:t>K80: transitions and transversions can happen at different rates</a:t>
            </a:r>
          </a:p>
          <a:p>
            <a:r>
              <a:rPr lang="en-US" dirty="0"/>
              <a:t>HKY: transitions and transversions can happen at different rates and the stationary frequencies can be different</a:t>
            </a:r>
          </a:p>
        </p:txBody>
      </p:sp>
      <p:pic>
        <p:nvPicPr>
          <p:cNvPr id="10" name="Picture 9">
            <a:extLst>
              <a:ext uri="{FF2B5EF4-FFF2-40B4-BE49-F238E27FC236}">
                <a16:creationId xmlns:a16="http://schemas.microsoft.com/office/drawing/2014/main" id="{E2E04307-2101-C6C1-454C-8F1B76E25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101" y="4264853"/>
            <a:ext cx="12267111" cy="7350901"/>
          </a:xfrm>
          <a:prstGeom prst="rect">
            <a:avLst/>
          </a:prstGeom>
        </p:spPr>
      </p:pic>
      <p:sp>
        <p:nvSpPr>
          <p:cNvPr id="11" name="Slide courtesy of John Huelsenbeck">
            <a:extLst>
              <a:ext uri="{FF2B5EF4-FFF2-40B4-BE49-F238E27FC236}">
                <a16:creationId xmlns:a16="http://schemas.microsoft.com/office/drawing/2014/main" id="{9903BF5F-22E6-A98B-D914-94B2DF444674}"/>
              </a:ext>
            </a:extLst>
          </p:cNvPr>
          <p:cNvSpPr txBox="1"/>
          <p:nvPr/>
        </p:nvSpPr>
        <p:spPr>
          <a:xfrm>
            <a:off x="19261143" y="12410833"/>
            <a:ext cx="4193457"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a:t>Courtesy </a:t>
            </a:r>
            <a:r>
              <a:rPr dirty="0"/>
              <a:t>of </a:t>
            </a:r>
            <a:r>
              <a:rPr lang="en-US" dirty="0" err="1"/>
              <a:t>web.stanford.edu</a:t>
            </a:r>
            <a:endParaRPr dirty="0"/>
          </a:p>
        </p:txBody>
      </p:sp>
    </p:spTree>
    <p:extLst>
      <p:ext uri="{BB962C8B-B14F-4D97-AF65-F5344CB8AC3E}">
        <p14:creationId xmlns:p14="http://schemas.microsoft.com/office/powerpoint/2010/main" val="2668393552"/>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dirty="0"/>
          </a:p>
        </p:txBody>
      </p:sp>
      <p:sp>
        <p:nvSpPr>
          <p:cNvPr id="183" name="Likelihood"/>
          <p:cNvSpPr txBox="1">
            <a:spLocks noGrp="1"/>
          </p:cNvSpPr>
          <p:nvPr>
            <p:ph type="title"/>
          </p:nvPr>
        </p:nvSpPr>
        <p:spPr>
          <a:xfrm>
            <a:off x="1206500" y="1079500"/>
            <a:ext cx="15988680" cy="1435100"/>
          </a:xfrm>
          <a:prstGeom prst="rect">
            <a:avLst/>
          </a:prstGeom>
        </p:spPr>
        <p:txBody>
          <a:bodyPr>
            <a:normAutofit/>
          </a:bodyPr>
          <a:lstStyle/>
          <a:p>
            <a:r>
              <a:rPr lang="en-US" dirty="0"/>
              <a:t>Stationary frequencies?</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2" name="Picture 1">
            <a:extLst>
              <a:ext uri="{FF2B5EF4-FFF2-40B4-BE49-F238E27FC236}">
                <a16:creationId xmlns:a16="http://schemas.microsoft.com/office/drawing/2014/main" id="{631AF752-9FE0-2C16-8498-310CB473AA6A}"/>
              </a:ext>
            </a:extLst>
          </p:cNvPr>
          <p:cNvPicPr>
            <a:picLocks noChangeAspect="1"/>
          </p:cNvPicPr>
          <p:nvPr/>
        </p:nvPicPr>
        <p:blipFill rotWithShape="1">
          <a:blip r:embed="rId3">
            <a:extLst>
              <a:ext uri="{28A0092B-C50C-407E-A947-70E740481C1C}">
                <a14:useLocalDpi xmlns:a14="http://schemas.microsoft.com/office/drawing/2010/main" val="0"/>
              </a:ext>
            </a:extLst>
          </a:blip>
          <a:srcRect t="33586" r="53735" b="33321"/>
          <a:stretch/>
        </p:blipFill>
        <p:spPr>
          <a:xfrm>
            <a:off x="18026213" y="2372962"/>
            <a:ext cx="6028208" cy="3233854"/>
          </a:xfrm>
          <a:prstGeom prst="rect">
            <a:avLst/>
          </a:prstGeom>
        </p:spPr>
      </p:pic>
      <p:sp>
        <p:nvSpPr>
          <p:cNvPr id="4" name="TextBox 3">
            <a:extLst>
              <a:ext uri="{FF2B5EF4-FFF2-40B4-BE49-F238E27FC236}">
                <a16:creationId xmlns:a16="http://schemas.microsoft.com/office/drawing/2014/main" id="{11F64E03-70C4-2D4B-CE94-9CFE7872431F}"/>
              </a:ext>
            </a:extLst>
          </p:cNvPr>
          <p:cNvSpPr txBox="1"/>
          <p:nvPr/>
        </p:nvSpPr>
        <p:spPr>
          <a:xfrm>
            <a:off x="18026213" y="359920"/>
            <a:ext cx="51906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Our handy instantaneous-rate matrix:</a:t>
            </a:r>
          </a:p>
        </p:txBody>
      </p:sp>
    </p:spTree>
    <p:extLst>
      <p:ext uri="{BB962C8B-B14F-4D97-AF65-F5344CB8AC3E}">
        <p14:creationId xmlns:p14="http://schemas.microsoft.com/office/powerpoint/2010/main" val="72974254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128" name="Picture 127">
            <a:extLst>
              <a:ext uri="{FF2B5EF4-FFF2-40B4-BE49-F238E27FC236}">
                <a16:creationId xmlns:a16="http://schemas.microsoft.com/office/drawing/2014/main" id="{0315A6F1-376E-3102-C570-4EAAD307C6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 name="Picture 1">
            <a:extLst>
              <a:ext uri="{FF2B5EF4-FFF2-40B4-BE49-F238E27FC236}">
                <a16:creationId xmlns:a16="http://schemas.microsoft.com/office/drawing/2014/main" id="{877E9532-88F0-2DD9-6E3C-8402415DE43E}"/>
              </a:ext>
            </a:extLst>
          </p:cNvPr>
          <p:cNvPicPr>
            <a:picLocks noChangeAspect="1"/>
          </p:cNvPicPr>
          <p:nvPr/>
        </p:nvPicPr>
        <p:blipFill rotWithShape="1">
          <a:blip r:embed="rId3">
            <a:extLst>
              <a:ext uri="{28A0092B-C50C-407E-A947-70E740481C1C}">
                <a14:useLocalDpi xmlns:a14="http://schemas.microsoft.com/office/drawing/2010/main" val="0"/>
              </a:ext>
            </a:extLst>
          </a:blip>
          <a:srcRect t="33586" r="53735" b="33321"/>
          <a:stretch/>
        </p:blipFill>
        <p:spPr>
          <a:xfrm>
            <a:off x="18026213" y="2372962"/>
            <a:ext cx="6028208" cy="3233854"/>
          </a:xfrm>
          <a:prstGeom prst="rect">
            <a:avLst/>
          </a:prstGeom>
        </p:spPr>
      </p:pic>
      <p:sp>
        <p:nvSpPr>
          <p:cNvPr id="4" name="TextBox 3">
            <a:extLst>
              <a:ext uri="{FF2B5EF4-FFF2-40B4-BE49-F238E27FC236}">
                <a16:creationId xmlns:a16="http://schemas.microsoft.com/office/drawing/2014/main" id="{6D733D88-31BE-45F2-2A57-4607EDD44F95}"/>
              </a:ext>
            </a:extLst>
          </p:cNvPr>
          <p:cNvSpPr txBox="1"/>
          <p:nvPr/>
        </p:nvSpPr>
        <p:spPr>
          <a:xfrm>
            <a:off x="18026213" y="359920"/>
            <a:ext cx="51906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Our handy instantaneous-rate matrix:</a:t>
            </a:r>
          </a:p>
        </p:txBody>
      </p:sp>
      <p:sp>
        <p:nvSpPr>
          <p:cNvPr id="10" name="Title 9">
            <a:extLst>
              <a:ext uri="{FF2B5EF4-FFF2-40B4-BE49-F238E27FC236}">
                <a16:creationId xmlns:a16="http://schemas.microsoft.com/office/drawing/2014/main" id="{DA49F2C7-4EE6-78AB-36BA-289B703A2B61}"/>
              </a:ext>
            </a:extLst>
          </p:cNvPr>
          <p:cNvSpPr>
            <a:spLocks noGrp="1"/>
          </p:cNvSpPr>
          <p:nvPr>
            <p:ph type="title"/>
          </p:nvPr>
        </p:nvSpPr>
        <p:spPr/>
        <p:txBody>
          <a:bodyPr/>
          <a:lstStyle/>
          <a:p>
            <a:endParaRPr lang="en-US"/>
          </a:p>
        </p:txBody>
      </p:sp>
      <p:sp>
        <p:nvSpPr>
          <p:cNvPr id="12" name="Likelihood">
            <a:extLst>
              <a:ext uri="{FF2B5EF4-FFF2-40B4-BE49-F238E27FC236}">
                <a16:creationId xmlns:a16="http://schemas.microsoft.com/office/drawing/2014/main" id="{12C93431-FC01-B300-F2D3-283C8BEF6EA6}"/>
              </a:ext>
            </a:extLst>
          </p:cNvPr>
          <p:cNvSpPr txBox="1">
            <a:spLocks/>
          </p:cNvSpPr>
          <p:nvPr/>
        </p:nvSpPr>
        <p:spPr>
          <a:xfrm>
            <a:off x="1206500" y="1079500"/>
            <a:ext cx="15988680"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hangingPunct="1"/>
            <a:r>
              <a:rPr lang="en-US"/>
              <a:t>Stationary frequencies?</a:t>
            </a:r>
            <a:endParaRPr lang="en-US" dirty="0"/>
          </a:p>
        </p:txBody>
      </p:sp>
    </p:spTree>
    <p:extLst>
      <p:ext uri="{BB962C8B-B14F-4D97-AF65-F5344CB8AC3E}">
        <p14:creationId xmlns:p14="http://schemas.microsoft.com/office/powerpoint/2010/main" val="822555377"/>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128" name="Picture 127">
            <a:extLst>
              <a:ext uri="{FF2B5EF4-FFF2-40B4-BE49-F238E27FC236}">
                <a16:creationId xmlns:a16="http://schemas.microsoft.com/office/drawing/2014/main" id="{0315A6F1-376E-3102-C570-4EAAD307C6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0" name="Picture 129">
            <a:extLst>
              <a:ext uri="{FF2B5EF4-FFF2-40B4-BE49-F238E27FC236}">
                <a16:creationId xmlns:a16="http://schemas.microsoft.com/office/drawing/2014/main" id="{C9695B1C-4710-AB44-DA1F-6CE0EDD944C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 name="Picture 1">
            <a:extLst>
              <a:ext uri="{FF2B5EF4-FFF2-40B4-BE49-F238E27FC236}">
                <a16:creationId xmlns:a16="http://schemas.microsoft.com/office/drawing/2014/main" id="{F47CA6E8-7D31-2637-5B1D-69C57F1D919C}"/>
              </a:ext>
            </a:extLst>
          </p:cNvPr>
          <p:cNvPicPr>
            <a:picLocks noChangeAspect="1"/>
          </p:cNvPicPr>
          <p:nvPr/>
        </p:nvPicPr>
        <p:blipFill rotWithShape="1">
          <a:blip r:embed="rId3">
            <a:extLst>
              <a:ext uri="{28A0092B-C50C-407E-A947-70E740481C1C}">
                <a14:useLocalDpi xmlns:a14="http://schemas.microsoft.com/office/drawing/2010/main" val="0"/>
              </a:ext>
            </a:extLst>
          </a:blip>
          <a:srcRect t="33586" r="53735" b="33321"/>
          <a:stretch/>
        </p:blipFill>
        <p:spPr>
          <a:xfrm>
            <a:off x="18026213" y="2372962"/>
            <a:ext cx="6028208" cy="3233854"/>
          </a:xfrm>
          <a:prstGeom prst="rect">
            <a:avLst/>
          </a:prstGeom>
        </p:spPr>
      </p:pic>
      <p:sp>
        <p:nvSpPr>
          <p:cNvPr id="4" name="TextBox 3">
            <a:extLst>
              <a:ext uri="{FF2B5EF4-FFF2-40B4-BE49-F238E27FC236}">
                <a16:creationId xmlns:a16="http://schemas.microsoft.com/office/drawing/2014/main" id="{E8393EC5-078C-4DEF-19C4-F185159C684F}"/>
              </a:ext>
            </a:extLst>
          </p:cNvPr>
          <p:cNvSpPr txBox="1"/>
          <p:nvPr/>
        </p:nvSpPr>
        <p:spPr>
          <a:xfrm>
            <a:off x="18026213" y="359920"/>
            <a:ext cx="51906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Our handy instantaneous-rate matrix:</a:t>
            </a:r>
          </a:p>
        </p:txBody>
      </p:sp>
      <p:sp>
        <p:nvSpPr>
          <p:cNvPr id="19" name="Likelihood">
            <a:extLst>
              <a:ext uri="{FF2B5EF4-FFF2-40B4-BE49-F238E27FC236}">
                <a16:creationId xmlns:a16="http://schemas.microsoft.com/office/drawing/2014/main" id="{3823ABB4-1655-EFE0-04F6-B191E0828B2D}"/>
              </a:ext>
            </a:extLst>
          </p:cNvPr>
          <p:cNvSpPr txBox="1">
            <a:spLocks noGrp="1"/>
          </p:cNvSpPr>
          <p:nvPr>
            <p:ph type="title"/>
          </p:nvPr>
        </p:nvSpPr>
        <p:spPr>
          <a:xfrm>
            <a:off x="1206500" y="1079500"/>
            <a:ext cx="15988680" cy="1435100"/>
          </a:xfrm>
          <a:prstGeom prst="rect">
            <a:avLst/>
          </a:prstGeom>
        </p:spPr>
        <p:txBody>
          <a:bodyPr>
            <a:normAutofit/>
          </a:bodyPr>
          <a:lstStyle/>
          <a:p>
            <a:r>
              <a:rPr lang="en-US" dirty="0"/>
              <a:t>Stationary frequencies?</a:t>
            </a:r>
            <a:endParaRPr dirty="0"/>
          </a:p>
        </p:txBody>
      </p:sp>
    </p:spTree>
    <p:extLst>
      <p:ext uri="{BB962C8B-B14F-4D97-AF65-F5344CB8AC3E}">
        <p14:creationId xmlns:p14="http://schemas.microsoft.com/office/powerpoint/2010/main" val="63273658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128" name="Picture 127">
            <a:extLst>
              <a:ext uri="{FF2B5EF4-FFF2-40B4-BE49-F238E27FC236}">
                <a16:creationId xmlns:a16="http://schemas.microsoft.com/office/drawing/2014/main" id="{0315A6F1-376E-3102-C570-4EAAD307C6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0" name="Picture 129">
            <a:extLst>
              <a:ext uri="{FF2B5EF4-FFF2-40B4-BE49-F238E27FC236}">
                <a16:creationId xmlns:a16="http://schemas.microsoft.com/office/drawing/2014/main" id="{C9695B1C-4710-AB44-DA1F-6CE0EDD944C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2" name="Picture 131">
            <a:extLst>
              <a:ext uri="{FF2B5EF4-FFF2-40B4-BE49-F238E27FC236}">
                <a16:creationId xmlns:a16="http://schemas.microsoft.com/office/drawing/2014/main" id="{BA509D5C-EBA1-7B60-26AF-62CD1901B9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 name="Picture 1">
            <a:extLst>
              <a:ext uri="{FF2B5EF4-FFF2-40B4-BE49-F238E27FC236}">
                <a16:creationId xmlns:a16="http://schemas.microsoft.com/office/drawing/2014/main" id="{D7EAE0FD-4037-9441-49DA-F128BE46300F}"/>
              </a:ext>
            </a:extLst>
          </p:cNvPr>
          <p:cNvPicPr>
            <a:picLocks noChangeAspect="1"/>
          </p:cNvPicPr>
          <p:nvPr/>
        </p:nvPicPr>
        <p:blipFill rotWithShape="1">
          <a:blip r:embed="rId3">
            <a:extLst>
              <a:ext uri="{28A0092B-C50C-407E-A947-70E740481C1C}">
                <a14:useLocalDpi xmlns:a14="http://schemas.microsoft.com/office/drawing/2010/main" val="0"/>
              </a:ext>
            </a:extLst>
          </a:blip>
          <a:srcRect t="33586" r="53735" b="33321"/>
          <a:stretch/>
        </p:blipFill>
        <p:spPr>
          <a:xfrm>
            <a:off x="18026213" y="2372962"/>
            <a:ext cx="6028208" cy="3233854"/>
          </a:xfrm>
          <a:prstGeom prst="rect">
            <a:avLst/>
          </a:prstGeom>
        </p:spPr>
      </p:pic>
      <p:sp>
        <p:nvSpPr>
          <p:cNvPr id="4" name="TextBox 3">
            <a:extLst>
              <a:ext uri="{FF2B5EF4-FFF2-40B4-BE49-F238E27FC236}">
                <a16:creationId xmlns:a16="http://schemas.microsoft.com/office/drawing/2014/main" id="{4D473EA3-68C1-A48F-153F-94B2DE8750F9}"/>
              </a:ext>
            </a:extLst>
          </p:cNvPr>
          <p:cNvSpPr txBox="1"/>
          <p:nvPr/>
        </p:nvSpPr>
        <p:spPr>
          <a:xfrm>
            <a:off x="18026213" y="359920"/>
            <a:ext cx="51906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Our handy instantaneous-rate matrix:</a:t>
            </a:r>
          </a:p>
        </p:txBody>
      </p:sp>
      <p:sp>
        <p:nvSpPr>
          <p:cNvPr id="12" name="Likelihood">
            <a:extLst>
              <a:ext uri="{FF2B5EF4-FFF2-40B4-BE49-F238E27FC236}">
                <a16:creationId xmlns:a16="http://schemas.microsoft.com/office/drawing/2014/main" id="{BDEA3AF6-E03C-BDE6-5E16-899E1CEF0233}"/>
              </a:ext>
            </a:extLst>
          </p:cNvPr>
          <p:cNvSpPr txBox="1">
            <a:spLocks noGrp="1"/>
          </p:cNvSpPr>
          <p:nvPr>
            <p:ph type="title"/>
          </p:nvPr>
        </p:nvSpPr>
        <p:spPr>
          <a:xfrm>
            <a:off x="1206500" y="1079500"/>
            <a:ext cx="15988680" cy="1435100"/>
          </a:xfrm>
          <a:prstGeom prst="rect">
            <a:avLst/>
          </a:prstGeom>
        </p:spPr>
        <p:txBody>
          <a:bodyPr>
            <a:normAutofit/>
          </a:bodyPr>
          <a:lstStyle/>
          <a:p>
            <a:r>
              <a:rPr lang="en-US" dirty="0"/>
              <a:t>Stationary frequencies?</a:t>
            </a:r>
            <a:endParaRPr dirty="0"/>
          </a:p>
        </p:txBody>
      </p:sp>
    </p:spTree>
    <p:extLst>
      <p:ext uri="{BB962C8B-B14F-4D97-AF65-F5344CB8AC3E}">
        <p14:creationId xmlns:p14="http://schemas.microsoft.com/office/powerpoint/2010/main" val="247888571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128" name="Picture 127">
            <a:extLst>
              <a:ext uri="{FF2B5EF4-FFF2-40B4-BE49-F238E27FC236}">
                <a16:creationId xmlns:a16="http://schemas.microsoft.com/office/drawing/2014/main" id="{0315A6F1-376E-3102-C570-4EAAD307C6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0" name="Picture 129">
            <a:extLst>
              <a:ext uri="{FF2B5EF4-FFF2-40B4-BE49-F238E27FC236}">
                <a16:creationId xmlns:a16="http://schemas.microsoft.com/office/drawing/2014/main" id="{C9695B1C-4710-AB44-DA1F-6CE0EDD944C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2" name="Picture 131">
            <a:extLst>
              <a:ext uri="{FF2B5EF4-FFF2-40B4-BE49-F238E27FC236}">
                <a16:creationId xmlns:a16="http://schemas.microsoft.com/office/drawing/2014/main" id="{BA509D5C-EBA1-7B60-26AF-62CD1901B9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4" name="Picture 133">
            <a:extLst>
              <a:ext uri="{FF2B5EF4-FFF2-40B4-BE49-F238E27FC236}">
                <a16:creationId xmlns:a16="http://schemas.microsoft.com/office/drawing/2014/main" id="{E9363358-0231-6331-F219-7FF419597C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6" name="Picture 135">
            <a:extLst>
              <a:ext uri="{FF2B5EF4-FFF2-40B4-BE49-F238E27FC236}">
                <a16:creationId xmlns:a16="http://schemas.microsoft.com/office/drawing/2014/main" id="{3A41217D-4932-FEED-01A6-BEA114A272D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 name="Picture 1">
            <a:extLst>
              <a:ext uri="{FF2B5EF4-FFF2-40B4-BE49-F238E27FC236}">
                <a16:creationId xmlns:a16="http://schemas.microsoft.com/office/drawing/2014/main" id="{CE76E463-FEB8-880B-4BC2-68F62D91A333}"/>
              </a:ext>
            </a:extLst>
          </p:cNvPr>
          <p:cNvPicPr>
            <a:picLocks noChangeAspect="1"/>
          </p:cNvPicPr>
          <p:nvPr/>
        </p:nvPicPr>
        <p:blipFill rotWithShape="1">
          <a:blip r:embed="rId3">
            <a:extLst>
              <a:ext uri="{28A0092B-C50C-407E-A947-70E740481C1C}">
                <a14:useLocalDpi xmlns:a14="http://schemas.microsoft.com/office/drawing/2010/main" val="0"/>
              </a:ext>
            </a:extLst>
          </a:blip>
          <a:srcRect t="33586" r="53735" b="33321"/>
          <a:stretch/>
        </p:blipFill>
        <p:spPr>
          <a:xfrm>
            <a:off x="18026213" y="2372962"/>
            <a:ext cx="6028208" cy="3233854"/>
          </a:xfrm>
          <a:prstGeom prst="rect">
            <a:avLst/>
          </a:prstGeom>
        </p:spPr>
      </p:pic>
      <p:sp>
        <p:nvSpPr>
          <p:cNvPr id="4" name="TextBox 3">
            <a:extLst>
              <a:ext uri="{FF2B5EF4-FFF2-40B4-BE49-F238E27FC236}">
                <a16:creationId xmlns:a16="http://schemas.microsoft.com/office/drawing/2014/main" id="{8C0CDA0E-88A8-6634-A589-3A310FABB45E}"/>
              </a:ext>
            </a:extLst>
          </p:cNvPr>
          <p:cNvSpPr txBox="1"/>
          <p:nvPr/>
        </p:nvSpPr>
        <p:spPr>
          <a:xfrm>
            <a:off x="18026213" y="359920"/>
            <a:ext cx="51906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Our handy instantaneous-rate matrix:</a:t>
            </a:r>
          </a:p>
        </p:txBody>
      </p:sp>
      <p:sp>
        <p:nvSpPr>
          <p:cNvPr id="12" name="Likelihood">
            <a:extLst>
              <a:ext uri="{FF2B5EF4-FFF2-40B4-BE49-F238E27FC236}">
                <a16:creationId xmlns:a16="http://schemas.microsoft.com/office/drawing/2014/main" id="{96A10E0C-457D-3477-1545-7E992FEF9962}"/>
              </a:ext>
            </a:extLst>
          </p:cNvPr>
          <p:cNvSpPr txBox="1">
            <a:spLocks noGrp="1"/>
          </p:cNvSpPr>
          <p:nvPr>
            <p:ph type="title"/>
          </p:nvPr>
        </p:nvSpPr>
        <p:spPr>
          <a:xfrm>
            <a:off x="1206500" y="1079500"/>
            <a:ext cx="15988680" cy="1435100"/>
          </a:xfrm>
          <a:prstGeom prst="rect">
            <a:avLst/>
          </a:prstGeom>
        </p:spPr>
        <p:txBody>
          <a:bodyPr>
            <a:normAutofit/>
          </a:bodyPr>
          <a:lstStyle/>
          <a:p>
            <a:r>
              <a:rPr lang="en-US" dirty="0"/>
              <a:t>Stationary frequencies?</a:t>
            </a:r>
            <a:endParaRPr dirty="0"/>
          </a:p>
        </p:txBody>
      </p:sp>
    </p:spTree>
    <p:extLst>
      <p:ext uri="{BB962C8B-B14F-4D97-AF65-F5344CB8AC3E}">
        <p14:creationId xmlns:p14="http://schemas.microsoft.com/office/powerpoint/2010/main" val="315121205"/>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128" name="Picture 127">
            <a:extLst>
              <a:ext uri="{FF2B5EF4-FFF2-40B4-BE49-F238E27FC236}">
                <a16:creationId xmlns:a16="http://schemas.microsoft.com/office/drawing/2014/main" id="{0315A6F1-376E-3102-C570-4EAAD307C6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0" name="Picture 129">
            <a:extLst>
              <a:ext uri="{FF2B5EF4-FFF2-40B4-BE49-F238E27FC236}">
                <a16:creationId xmlns:a16="http://schemas.microsoft.com/office/drawing/2014/main" id="{C9695B1C-4710-AB44-DA1F-6CE0EDD944C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2" name="Picture 131">
            <a:extLst>
              <a:ext uri="{FF2B5EF4-FFF2-40B4-BE49-F238E27FC236}">
                <a16:creationId xmlns:a16="http://schemas.microsoft.com/office/drawing/2014/main" id="{BA509D5C-EBA1-7B60-26AF-62CD1901B9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4" name="Picture 133">
            <a:extLst>
              <a:ext uri="{FF2B5EF4-FFF2-40B4-BE49-F238E27FC236}">
                <a16:creationId xmlns:a16="http://schemas.microsoft.com/office/drawing/2014/main" id="{E9363358-0231-6331-F219-7FF419597C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6" name="Picture 135">
            <a:extLst>
              <a:ext uri="{FF2B5EF4-FFF2-40B4-BE49-F238E27FC236}">
                <a16:creationId xmlns:a16="http://schemas.microsoft.com/office/drawing/2014/main" id="{3A41217D-4932-FEED-01A6-BEA114A272D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8" name="Picture 137">
            <a:extLst>
              <a:ext uri="{FF2B5EF4-FFF2-40B4-BE49-F238E27FC236}">
                <a16:creationId xmlns:a16="http://schemas.microsoft.com/office/drawing/2014/main" id="{689E5C14-F2BD-A2E1-31E1-B2BA5DCABA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 name="Picture 1">
            <a:extLst>
              <a:ext uri="{FF2B5EF4-FFF2-40B4-BE49-F238E27FC236}">
                <a16:creationId xmlns:a16="http://schemas.microsoft.com/office/drawing/2014/main" id="{EFF1262E-9484-4E99-96CD-4A009B0D1937}"/>
              </a:ext>
            </a:extLst>
          </p:cNvPr>
          <p:cNvPicPr>
            <a:picLocks noChangeAspect="1"/>
          </p:cNvPicPr>
          <p:nvPr/>
        </p:nvPicPr>
        <p:blipFill rotWithShape="1">
          <a:blip r:embed="rId3">
            <a:extLst>
              <a:ext uri="{28A0092B-C50C-407E-A947-70E740481C1C}">
                <a14:useLocalDpi xmlns:a14="http://schemas.microsoft.com/office/drawing/2010/main" val="0"/>
              </a:ext>
            </a:extLst>
          </a:blip>
          <a:srcRect t="33586" r="53735" b="33321"/>
          <a:stretch/>
        </p:blipFill>
        <p:spPr>
          <a:xfrm>
            <a:off x="18026213" y="2372962"/>
            <a:ext cx="6028208" cy="3233854"/>
          </a:xfrm>
          <a:prstGeom prst="rect">
            <a:avLst/>
          </a:prstGeom>
        </p:spPr>
      </p:pic>
      <p:sp>
        <p:nvSpPr>
          <p:cNvPr id="4" name="TextBox 3">
            <a:extLst>
              <a:ext uri="{FF2B5EF4-FFF2-40B4-BE49-F238E27FC236}">
                <a16:creationId xmlns:a16="http://schemas.microsoft.com/office/drawing/2014/main" id="{ED56E707-B488-4848-8213-49ACA0705B3F}"/>
              </a:ext>
            </a:extLst>
          </p:cNvPr>
          <p:cNvSpPr txBox="1"/>
          <p:nvPr/>
        </p:nvSpPr>
        <p:spPr>
          <a:xfrm>
            <a:off x="18026213" y="359920"/>
            <a:ext cx="51906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Our handy instantaneous-rate matrix:</a:t>
            </a:r>
          </a:p>
        </p:txBody>
      </p:sp>
      <p:sp>
        <p:nvSpPr>
          <p:cNvPr id="12" name="Likelihood">
            <a:extLst>
              <a:ext uri="{FF2B5EF4-FFF2-40B4-BE49-F238E27FC236}">
                <a16:creationId xmlns:a16="http://schemas.microsoft.com/office/drawing/2014/main" id="{19A67D3F-0C68-ED73-76E8-1A40FA195EA4}"/>
              </a:ext>
            </a:extLst>
          </p:cNvPr>
          <p:cNvSpPr txBox="1">
            <a:spLocks noGrp="1"/>
          </p:cNvSpPr>
          <p:nvPr>
            <p:ph type="title"/>
          </p:nvPr>
        </p:nvSpPr>
        <p:spPr>
          <a:xfrm>
            <a:off x="1206500" y="1079500"/>
            <a:ext cx="15988680" cy="1435100"/>
          </a:xfrm>
          <a:prstGeom prst="rect">
            <a:avLst/>
          </a:prstGeom>
        </p:spPr>
        <p:txBody>
          <a:bodyPr>
            <a:normAutofit/>
          </a:bodyPr>
          <a:lstStyle/>
          <a:p>
            <a:r>
              <a:rPr lang="en-US" dirty="0"/>
              <a:t>Stationary frequencies?</a:t>
            </a:r>
            <a:endParaRPr dirty="0"/>
          </a:p>
        </p:txBody>
      </p:sp>
    </p:spTree>
    <p:extLst>
      <p:ext uri="{BB962C8B-B14F-4D97-AF65-F5344CB8AC3E}">
        <p14:creationId xmlns:p14="http://schemas.microsoft.com/office/powerpoint/2010/main" val="410569728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128" name="Picture 127">
            <a:extLst>
              <a:ext uri="{FF2B5EF4-FFF2-40B4-BE49-F238E27FC236}">
                <a16:creationId xmlns:a16="http://schemas.microsoft.com/office/drawing/2014/main" id="{0315A6F1-376E-3102-C570-4EAAD307C6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0" name="Picture 129">
            <a:extLst>
              <a:ext uri="{FF2B5EF4-FFF2-40B4-BE49-F238E27FC236}">
                <a16:creationId xmlns:a16="http://schemas.microsoft.com/office/drawing/2014/main" id="{C9695B1C-4710-AB44-DA1F-6CE0EDD944C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2" name="Picture 131">
            <a:extLst>
              <a:ext uri="{FF2B5EF4-FFF2-40B4-BE49-F238E27FC236}">
                <a16:creationId xmlns:a16="http://schemas.microsoft.com/office/drawing/2014/main" id="{BA509D5C-EBA1-7B60-26AF-62CD1901B9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4" name="Picture 133">
            <a:extLst>
              <a:ext uri="{FF2B5EF4-FFF2-40B4-BE49-F238E27FC236}">
                <a16:creationId xmlns:a16="http://schemas.microsoft.com/office/drawing/2014/main" id="{E9363358-0231-6331-F219-7FF419597C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6" name="Picture 135">
            <a:extLst>
              <a:ext uri="{FF2B5EF4-FFF2-40B4-BE49-F238E27FC236}">
                <a16:creationId xmlns:a16="http://schemas.microsoft.com/office/drawing/2014/main" id="{3A41217D-4932-FEED-01A6-BEA114A272D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8" name="Picture 137">
            <a:extLst>
              <a:ext uri="{FF2B5EF4-FFF2-40B4-BE49-F238E27FC236}">
                <a16:creationId xmlns:a16="http://schemas.microsoft.com/office/drawing/2014/main" id="{689E5C14-F2BD-A2E1-31E1-B2BA5DCABA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0" name="Picture 139">
            <a:extLst>
              <a:ext uri="{FF2B5EF4-FFF2-40B4-BE49-F238E27FC236}">
                <a16:creationId xmlns:a16="http://schemas.microsoft.com/office/drawing/2014/main" id="{034B21AB-339D-8056-D7AC-E4F058967D8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 name="Picture 1">
            <a:extLst>
              <a:ext uri="{FF2B5EF4-FFF2-40B4-BE49-F238E27FC236}">
                <a16:creationId xmlns:a16="http://schemas.microsoft.com/office/drawing/2014/main" id="{8EA2D5E8-32C4-4CB3-338C-60C6B73653B1}"/>
              </a:ext>
            </a:extLst>
          </p:cNvPr>
          <p:cNvPicPr>
            <a:picLocks noChangeAspect="1"/>
          </p:cNvPicPr>
          <p:nvPr/>
        </p:nvPicPr>
        <p:blipFill rotWithShape="1">
          <a:blip r:embed="rId3">
            <a:extLst>
              <a:ext uri="{28A0092B-C50C-407E-A947-70E740481C1C}">
                <a14:useLocalDpi xmlns:a14="http://schemas.microsoft.com/office/drawing/2010/main" val="0"/>
              </a:ext>
            </a:extLst>
          </a:blip>
          <a:srcRect t="33586" r="53735" b="33321"/>
          <a:stretch/>
        </p:blipFill>
        <p:spPr>
          <a:xfrm>
            <a:off x="18026213" y="2372962"/>
            <a:ext cx="6028208" cy="3233854"/>
          </a:xfrm>
          <a:prstGeom prst="rect">
            <a:avLst/>
          </a:prstGeom>
        </p:spPr>
      </p:pic>
      <p:sp>
        <p:nvSpPr>
          <p:cNvPr id="4" name="TextBox 3">
            <a:extLst>
              <a:ext uri="{FF2B5EF4-FFF2-40B4-BE49-F238E27FC236}">
                <a16:creationId xmlns:a16="http://schemas.microsoft.com/office/drawing/2014/main" id="{E77E993F-7697-B84B-EF05-A2F356DCA543}"/>
              </a:ext>
            </a:extLst>
          </p:cNvPr>
          <p:cNvSpPr txBox="1"/>
          <p:nvPr/>
        </p:nvSpPr>
        <p:spPr>
          <a:xfrm>
            <a:off x="18026213" y="359920"/>
            <a:ext cx="51906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Our handy instantaneous-rate matrix:</a:t>
            </a:r>
          </a:p>
        </p:txBody>
      </p:sp>
      <p:sp>
        <p:nvSpPr>
          <p:cNvPr id="12" name="Likelihood">
            <a:extLst>
              <a:ext uri="{FF2B5EF4-FFF2-40B4-BE49-F238E27FC236}">
                <a16:creationId xmlns:a16="http://schemas.microsoft.com/office/drawing/2014/main" id="{51469574-261E-49E6-093E-439CD2098016}"/>
              </a:ext>
            </a:extLst>
          </p:cNvPr>
          <p:cNvSpPr txBox="1">
            <a:spLocks noGrp="1"/>
          </p:cNvSpPr>
          <p:nvPr>
            <p:ph type="title"/>
          </p:nvPr>
        </p:nvSpPr>
        <p:spPr>
          <a:xfrm>
            <a:off x="1206500" y="1079500"/>
            <a:ext cx="15988680" cy="1435100"/>
          </a:xfrm>
          <a:prstGeom prst="rect">
            <a:avLst/>
          </a:prstGeom>
        </p:spPr>
        <p:txBody>
          <a:bodyPr>
            <a:normAutofit/>
          </a:bodyPr>
          <a:lstStyle/>
          <a:p>
            <a:r>
              <a:rPr lang="en-US" dirty="0"/>
              <a:t>Stationary frequencies?</a:t>
            </a:r>
            <a:endParaRPr dirty="0"/>
          </a:p>
        </p:txBody>
      </p:sp>
    </p:spTree>
    <p:extLst>
      <p:ext uri="{BB962C8B-B14F-4D97-AF65-F5344CB8AC3E}">
        <p14:creationId xmlns:p14="http://schemas.microsoft.com/office/powerpoint/2010/main" val="1944935212"/>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128" name="Picture 127">
            <a:extLst>
              <a:ext uri="{FF2B5EF4-FFF2-40B4-BE49-F238E27FC236}">
                <a16:creationId xmlns:a16="http://schemas.microsoft.com/office/drawing/2014/main" id="{0315A6F1-376E-3102-C570-4EAAD307C6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0" name="Picture 129">
            <a:extLst>
              <a:ext uri="{FF2B5EF4-FFF2-40B4-BE49-F238E27FC236}">
                <a16:creationId xmlns:a16="http://schemas.microsoft.com/office/drawing/2014/main" id="{C9695B1C-4710-AB44-DA1F-6CE0EDD944C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2" name="Picture 131">
            <a:extLst>
              <a:ext uri="{FF2B5EF4-FFF2-40B4-BE49-F238E27FC236}">
                <a16:creationId xmlns:a16="http://schemas.microsoft.com/office/drawing/2014/main" id="{BA509D5C-EBA1-7B60-26AF-62CD1901B9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4" name="Picture 133">
            <a:extLst>
              <a:ext uri="{FF2B5EF4-FFF2-40B4-BE49-F238E27FC236}">
                <a16:creationId xmlns:a16="http://schemas.microsoft.com/office/drawing/2014/main" id="{E9363358-0231-6331-F219-7FF419597C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6" name="Picture 135">
            <a:extLst>
              <a:ext uri="{FF2B5EF4-FFF2-40B4-BE49-F238E27FC236}">
                <a16:creationId xmlns:a16="http://schemas.microsoft.com/office/drawing/2014/main" id="{3A41217D-4932-FEED-01A6-BEA114A272D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8" name="Picture 137">
            <a:extLst>
              <a:ext uri="{FF2B5EF4-FFF2-40B4-BE49-F238E27FC236}">
                <a16:creationId xmlns:a16="http://schemas.microsoft.com/office/drawing/2014/main" id="{689E5C14-F2BD-A2E1-31E1-B2BA5DCABA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0" name="Picture 139">
            <a:extLst>
              <a:ext uri="{FF2B5EF4-FFF2-40B4-BE49-F238E27FC236}">
                <a16:creationId xmlns:a16="http://schemas.microsoft.com/office/drawing/2014/main" id="{034B21AB-339D-8056-D7AC-E4F058967D8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2" name="Picture 141">
            <a:extLst>
              <a:ext uri="{FF2B5EF4-FFF2-40B4-BE49-F238E27FC236}">
                <a16:creationId xmlns:a16="http://schemas.microsoft.com/office/drawing/2014/main" id="{13F9F51E-8F92-C4ED-EADB-D08FB1ACA70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 name="Picture 1">
            <a:extLst>
              <a:ext uri="{FF2B5EF4-FFF2-40B4-BE49-F238E27FC236}">
                <a16:creationId xmlns:a16="http://schemas.microsoft.com/office/drawing/2014/main" id="{6A3B9BB5-A7EA-E528-0EB2-56F6BE4F3EE3}"/>
              </a:ext>
            </a:extLst>
          </p:cNvPr>
          <p:cNvPicPr>
            <a:picLocks noChangeAspect="1"/>
          </p:cNvPicPr>
          <p:nvPr/>
        </p:nvPicPr>
        <p:blipFill rotWithShape="1">
          <a:blip r:embed="rId3">
            <a:extLst>
              <a:ext uri="{28A0092B-C50C-407E-A947-70E740481C1C}">
                <a14:useLocalDpi xmlns:a14="http://schemas.microsoft.com/office/drawing/2010/main" val="0"/>
              </a:ext>
            </a:extLst>
          </a:blip>
          <a:srcRect t="33586" r="53735" b="33321"/>
          <a:stretch/>
        </p:blipFill>
        <p:spPr>
          <a:xfrm>
            <a:off x="18026213" y="2372962"/>
            <a:ext cx="6028208" cy="3233854"/>
          </a:xfrm>
          <a:prstGeom prst="rect">
            <a:avLst/>
          </a:prstGeom>
        </p:spPr>
      </p:pic>
      <p:sp>
        <p:nvSpPr>
          <p:cNvPr id="4" name="TextBox 3">
            <a:extLst>
              <a:ext uri="{FF2B5EF4-FFF2-40B4-BE49-F238E27FC236}">
                <a16:creationId xmlns:a16="http://schemas.microsoft.com/office/drawing/2014/main" id="{6074B4BB-BE5A-E443-0148-D4C9CC965F53}"/>
              </a:ext>
            </a:extLst>
          </p:cNvPr>
          <p:cNvSpPr txBox="1"/>
          <p:nvPr/>
        </p:nvSpPr>
        <p:spPr>
          <a:xfrm>
            <a:off x="18026213" y="359920"/>
            <a:ext cx="51906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Our handy instantaneous-rate matrix:</a:t>
            </a:r>
          </a:p>
        </p:txBody>
      </p:sp>
      <p:sp>
        <p:nvSpPr>
          <p:cNvPr id="12" name="Likelihood">
            <a:extLst>
              <a:ext uri="{FF2B5EF4-FFF2-40B4-BE49-F238E27FC236}">
                <a16:creationId xmlns:a16="http://schemas.microsoft.com/office/drawing/2014/main" id="{D004DD9A-05E3-E96F-F935-1B793751CD59}"/>
              </a:ext>
            </a:extLst>
          </p:cNvPr>
          <p:cNvSpPr txBox="1">
            <a:spLocks noGrp="1"/>
          </p:cNvSpPr>
          <p:nvPr>
            <p:ph type="title"/>
          </p:nvPr>
        </p:nvSpPr>
        <p:spPr>
          <a:xfrm>
            <a:off x="1206500" y="1079500"/>
            <a:ext cx="15988680" cy="1435100"/>
          </a:xfrm>
          <a:prstGeom prst="rect">
            <a:avLst/>
          </a:prstGeom>
        </p:spPr>
        <p:txBody>
          <a:bodyPr>
            <a:normAutofit/>
          </a:bodyPr>
          <a:lstStyle/>
          <a:p>
            <a:r>
              <a:rPr lang="en-US" dirty="0"/>
              <a:t>Stationary frequencies?</a:t>
            </a:r>
            <a:endParaRPr dirty="0"/>
          </a:p>
        </p:txBody>
      </p:sp>
    </p:spTree>
    <p:extLst>
      <p:ext uri="{BB962C8B-B14F-4D97-AF65-F5344CB8AC3E}">
        <p14:creationId xmlns:p14="http://schemas.microsoft.com/office/powerpoint/2010/main" val="22423137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lide Subtitle"/>
          <p:cNvSpPr txBox="1">
            <a:spLocks noGrp="1"/>
          </p:cNvSpPr>
          <p:nvPr>
            <p:ph type="body" idx="21"/>
          </p:nvPr>
        </p:nvSpPr>
        <p:spPr>
          <a:prstGeom prst="rect">
            <a:avLst/>
          </a:prstGeom>
        </p:spPr>
        <p:txBody>
          <a:bodyPr/>
          <a:lstStyle/>
          <a:p>
            <a:endParaRPr/>
          </a:p>
        </p:txBody>
      </p:sp>
      <p:sp>
        <p:nvSpPr>
          <p:cNvPr id="185" name="… represent lineages, sequences of ancestral-descendent populations through time"/>
          <p:cNvSpPr txBox="1">
            <a:spLocks noGrp="1"/>
          </p:cNvSpPr>
          <p:nvPr>
            <p:ph type="body" sz="half" idx="1"/>
          </p:nvPr>
        </p:nvSpPr>
        <p:spPr>
          <a:prstGeom prst="rect">
            <a:avLst/>
          </a:prstGeom>
        </p:spPr>
        <p:txBody>
          <a:bodyPr/>
          <a:lstStyle/>
          <a:p>
            <a:r>
              <a:t>… represent </a:t>
            </a:r>
            <a:r>
              <a:rPr b="1"/>
              <a:t>lineages</a:t>
            </a:r>
            <a:r>
              <a:t>, sequences of ancestral-descendent populations through time</a:t>
            </a:r>
          </a:p>
        </p:txBody>
      </p:sp>
      <p:sp>
        <p:nvSpPr>
          <p:cNvPr id="186" name="The lines (branches) on a phylogeny …"/>
          <p:cNvSpPr txBox="1">
            <a:spLocks noGrp="1"/>
          </p:cNvSpPr>
          <p:nvPr>
            <p:ph type="title"/>
          </p:nvPr>
        </p:nvSpPr>
        <p:spPr>
          <a:prstGeom prst="rect">
            <a:avLst/>
          </a:prstGeom>
        </p:spPr>
        <p:txBody>
          <a:bodyPr/>
          <a:lstStyle>
            <a:lvl1pPr defTabSz="1365469">
              <a:defRPr sz="4760" spc="-95"/>
            </a:lvl1pPr>
          </a:lstStyle>
          <a:p>
            <a:r>
              <a:t>The lines (branches) on a phylogeny …</a:t>
            </a:r>
          </a:p>
        </p:txBody>
      </p:sp>
      <p:pic>
        <p:nvPicPr>
          <p:cNvPr id="187" name="Image" descr="Image"/>
          <p:cNvPicPr>
            <a:picLocks noChangeAspect="1"/>
          </p:cNvPicPr>
          <p:nvPr/>
        </p:nvPicPr>
        <p:blipFill>
          <a:blip r:embed="rId2"/>
          <a:stretch>
            <a:fillRect/>
          </a:stretch>
        </p:blipFill>
        <p:spPr>
          <a:xfrm>
            <a:off x="14338538" y="3340100"/>
            <a:ext cx="6614522" cy="6297658"/>
          </a:xfrm>
          <a:prstGeom prst="rect">
            <a:avLst/>
          </a:prstGeom>
          <a:ln w="12700">
            <a:miter lim="400000"/>
          </a:ln>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128" name="Picture 127">
            <a:extLst>
              <a:ext uri="{FF2B5EF4-FFF2-40B4-BE49-F238E27FC236}">
                <a16:creationId xmlns:a16="http://schemas.microsoft.com/office/drawing/2014/main" id="{0315A6F1-376E-3102-C570-4EAAD307C6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0" name="Picture 129">
            <a:extLst>
              <a:ext uri="{FF2B5EF4-FFF2-40B4-BE49-F238E27FC236}">
                <a16:creationId xmlns:a16="http://schemas.microsoft.com/office/drawing/2014/main" id="{C9695B1C-4710-AB44-DA1F-6CE0EDD944C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2" name="Picture 131">
            <a:extLst>
              <a:ext uri="{FF2B5EF4-FFF2-40B4-BE49-F238E27FC236}">
                <a16:creationId xmlns:a16="http://schemas.microsoft.com/office/drawing/2014/main" id="{BA509D5C-EBA1-7B60-26AF-62CD1901B9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4" name="Picture 133">
            <a:extLst>
              <a:ext uri="{FF2B5EF4-FFF2-40B4-BE49-F238E27FC236}">
                <a16:creationId xmlns:a16="http://schemas.microsoft.com/office/drawing/2014/main" id="{E9363358-0231-6331-F219-7FF419597C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6" name="Picture 135">
            <a:extLst>
              <a:ext uri="{FF2B5EF4-FFF2-40B4-BE49-F238E27FC236}">
                <a16:creationId xmlns:a16="http://schemas.microsoft.com/office/drawing/2014/main" id="{3A41217D-4932-FEED-01A6-BEA114A272D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8" name="Picture 137">
            <a:extLst>
              <a:ext uri="{FF2B5EF4-FFF2-40B4-BE49-F238E27FC236}">
                <a16:creationId xmlns:a16="http://schemas.microsoft.com/office/drawing/2014/main" id="{689E5C14-F2BD-A2E1-31E1-B2BA5DCABA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0" name="Picture 139">
            <a:extLst>
              <a:ext uri="{FF2B5EF4-FFF2-40B4-BE49-F238E27FC236}">
                <a16:creationId xmlns:a16="http://schemas.microsoft.com/office/drawing/2014/main" id="{034B21AB-339D-8056-D7AC-E4F058967D8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2" name="Picture 141">
            <a:extLst>
              <a:ext uri="{FF2B5EF4-FFF2-40B4-BE49-F238E27FC236}">
                <a16:creationId xmlns:a16="http://schemas.microsoft.com/office/drawing/2014/main" id="{13F9F51E-8F92-C4ED-EADB-D08FB1ACA70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4" name="Picture 143">
            <a:extLst>
              <a:ext uri="{FF2B5EF4-FFF2-40B4-BE49-F238E27FC236}">
                <a16:creationId xmlns:a16="http://schemas.microsoft.com/office/drawing/2014/main" id="{28967D88-DE2F-968B-BDBE-AF0D28AA830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8" name="Likelihood">
            <a:extLst>
              <a:ext uri="{FF2B5EF4-FFF2-40B4-BE49-F238E27FC236}">
                <a16:creationId xmlns:a16="http://schemas.microsoft.com/office/drawing/2014/main" id="{A198098A-607D-88A7-EEE2-00AB942E988D}"/>
              </a:ext>
            </a:extLst>
          </p:cNvPr>
          <p:cNvSpPr txBox="1">
            <a:spLocks noGrp="1"/>
          </p:cNvSpPr>
          <p:nvPr>
            <p:ph type="title"/>
          </p:nvPr>
        </p:nvSpPr>
        <p:spPr>
          <a:xfrm>
            <a:off x="1206500" y="1079500"/>
            <a:ext cx="15988680" cy="1435100"/>
          </a:xfrm>
          <a:prstGeom prst="rect">
            <a:avLst/>
          </a:prstGeom>
        </p:spPr>
        <p:txBody>
          <a:bodyPr>
            <a:normAutofit/>
          </a:bodyPr>
          <a:lstStyle/>
          <a:p>
            <a:r>
              <a:rPr lang="en-US" dirty="0"/>
              <a:t>Stationary frequencies?</a:t>
            </a:r>
            <a:endParaRPr dirty="0"/>
          </a:p>
        </p:txBody>
      </p:sp>
    </p:spTree>
    <p:extLst>
      <p:ext uri="{BB962C8B-B14F-4D97-AF65-F5344CB8AC3E}">
        <p14:creationId xmlns:p14="http://schemas.microsoft.com/office/powerpoint/2010/main" val="2985975981"/>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0" name="Picture 29">
            <a:extLst>
              <a:ext uri="{FF2B5EF4-FFF2-40B4-BE49-F238E27FC236}">
                <a16:creationId xmlns:a16="http://schemas.microsoft.com/office/drawing/2014/main" id="{DEE66C87-AF03-3690-CEF4-FF8343ECD7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4" name="Picture 33">
            <a:extLst>
              <a:ext uri="{FF2B5EF4-FFF2-40B4-BE49-F238E27FC236}">
                <a16:creationId xmlns:a16="http://schemas.microsoft.com/office/drawing/2014/main" id="{9A3D6CE1-913F-8A62-37F4-44B16F117B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36" name="Picture 35">
            <a:extLst>
              <a:ext uri="{FF2B5EF4-FFF2-40B4-BE49-F238E27FC236}">
                <a16:creationId xmlns:a16="http://schemas.microsoft.com/office/drawing/2014/main" id="{2CD118B9-EA87-4163-F6E2-5187BFEADE3C}"/>
              </a:ext>
            </a:extLst>
          </p:cNvPr>
          <p:cNvPicPr>
            <a:picLocks noChangeAspect="1"/>
          </p:cNvPicPr>
          <p:nvPr/>
        </p:nvPicPr>
        <p:blipFill>
          <a:blip r:embed="rId13"/>
          <a:stretch>
            <a:fillRect/>
          </a:stretch>
        </p:blipFill>
        <p:spPr>
          <a:xfrm>
            <a:off x="5801110" y="2248823"/>
            <a:ext cx="13029580" cy="9772185"/>
          </a:xfrm>
          <a:prstGeom prst="rect">
            <a:avLst/>
          </a:prstGeom>
        </p:spPr>
      </p:pic>
      <p:pic>
        <p:nvPicPr>
          <p:cNvPr id="39" name="Picture 38">
            <a:extLst>
              <a:ext uri="{FF2B5EF4-FFF2-40B4-BE49-F238E27FC236}">
                <a16:creationId xmlns:a16="http://schemas.microsoft.com/office/drawing/2014/main" id="{127EEB98-DF53-93EF-3D20-A13E6A106E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3" name="Picture 42">
            <a:extLst>
              <a:ext uri="{FF2B5EF4-FFF2-40B4-BE49-F238E27FC236}">
                <a16:creationId xmlns:a16="http://schemas.microsoft.com/office/drawing/2014/main" id="{94FC56A4-E937-DA00-59D4-C36F940F60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47" name="Picture 46">
            <a:extLst>
              <a:ext uri="{FF2B5EF4-FFF2-40B4-BE49-F238E27FC236}">
                <a16:creationId xmlns:a16="http://schemas.microsoft.com/office/drawing/2014/main" id="{54FFF386-74A3-9AF8-6F18-5BF85814209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1" name="Picture 50">
            <a:extLst>
              <a:ext uri="{FF2B5EF4-FFF2-40B4-BE49-F238E27FC236}">
                <a16:creationId xmlns:a16="http://schemas.microsoft.com/office/drawing/2014/main" id="{8C7BD42E-FADF-2ED0-6658-38C557B1DC2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5" name="Picture 54">
            <a:extLst>
              <a:ext uri="{FF2B5EF4-FFF2-40B4-BE49-F238E27FC236}">
                <a16:creationId xmlns:a16="http://schemas.microsoft.com/office/drawing/2014/main" id="{F20775A2-F9AB-C103-B01E-CDC5D182591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58" name="Picture 57">
            <a:extLst>
              <a:ext uri="{FF2B5EF4-FFF2-40B4-BE49-F238E27FC236}">
                <a16:creationId xmlns:a16="http://schemas.microsoft.com/office/drawing/2014/main" id="{D6CBEEAC-8DC1-88DD-42B5-6F0C0B73920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1" name="Picture 60">
            <a:extLst>
              <a:ext uri="{FF2B5EF4-FFF2-40B4-BE49-F238E27FC236}">
                <a16:creationId xmlns:a16="http://schemas.microsoft.com/office/drawing/2014/main" id="{F9CF8852-2667-5495-1172-2740EF3668A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62" name="Picture 61">
            <a:extLst>
              <a:ext uri="{FF2B5EF4-FFF2-40B4-BE49-F238E27FC236}">
                <a16:creationId xmlns:a16="http://schemas.microsoft.com/office/drawing/2014/main" id="{75EAC8C3-1E04-A15D-B502-B368B8807A5B}"/>
              </a:ext>
            </a:extLst>
          </p:cNvPr>
          <p:cNvPicPr>
            <a:picLocks noChangeAspect="1"/>
          </p:cNvPicPr>
          <p:nvPr/>
        </p:nvPicPr>
        <p:blipFill>
          <a:blip r:embed="rId21"/>
          <a:stretch>
            <a:fillRect/>
          </a:stretch>
        </p:blipFill>
        <p:spPr>
          <a:xfrm>
            <a:off x="5801110" y="2248823"/>
            <a:ext cx="13029580" cy="9772185"/>
          </a:xfrm>
          <a:prstGeom prst="rect">
            <a:avLst/>
          </a:prstGeom>
        </p:spPr>
      </p:pic>
      <p:pic>
        <p:nvPicPr>
          <p:cNvPr id="128" name="Picture 127">
            <a:extLst>
              <a:ext uri="{FF2B5EF4-FFF2-40B4-BE49-F238E27FC236}">
                <a16:creationId xmlns:a16="http://schemas.microsoft.com/office/drawing/2014/main" id="{0315A6F1-376E-3102-C570-4EAAD307C6A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0" name="Picture 129">
            <a:extLst>
              <a:ext uri="{FF2B5EF4-FFF2-40B4-BE49-F238E27FC236}">
                <a16:creationId xmlns:a16="http://schemas.microsoft.com/office/drawing/2014/main" id="{C9695B1C-4710-AB44-DA1F-6CE0EDD944C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2" name="Picture 131">
            <a:extLst>
              <a:ext uri="{FF2B5EF4-FFF2-40B4-BE49-F238E27FC236}">
                <a16:creationId xmlns:a16="http://schemas.microsoft.com/office/drawing/2014/main" id="{BA509D5C-EBA1-7B60-26AF-62CD1901B9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4" name="Picture 133">
            <a:extLst>
              <a:ext uri="{FF2B5EF4-FFF2-40B4-BE49-F238E27FC236}">
                <a16:creationId xmlns:a16="http://schemas.microsoft.com/office/drawing/2014/main" id="{E9363358-0231-6331-F219-7FF419597C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6" name="Picture 135">
            <a:extLst>
              <a:ext uri="{FF2B5EF4-FFF2-40B4-BE49-F238E27FC236}">
                <a16:creationId xmlns:a16="http://schemas.microsoft.com/office/drawing/2014/main" id="{3A41217D-4932-FEED-01A6-BEA114A272D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8" name="Picture 137">
            <a:extLst>
              <a:ext uri="{FF2B5EF4-FFF2-40B4-BE49-F238E27FC236}">
                <a16:creationId xmlns:a16="http://schemas.microsoft.com/office/drawing/2014/main" id="{689E5C14-F2BD-A2E1-31E1-B2BA5DCABA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0" name="Picture 139">
            <a:extLst>
              <a:ext uri="{FF2B5EF4-FFF2-40B4-BE49-F238E27FC236}">
                <a16:creationId xmlns:a16="http://schemas.microsoft.com/office/drawing/2014/main" id="{034B21AB-339D-8056-D7AC-E4F058967D8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2" name="Picture 141">
            <a:extLst>
              <a:ext uri="{FF2B5EF4-FFF2-40B4-BE49-F238E27FC236}">
                <a16:creationId xmlns:a16="http://schemas.microsoft.com/office/drawing/2014/main" id="{13F9F51E-8F92-C4ED-EADB-D08FB1ACA70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4" name="Picture 143">
            <a:extLst>
              <a:ext uri="{FF2B5EF4-FFF2-40B4-BE49-F238E27FC236}">
                <a16:creationId xmlns:a16="http://schemas.microsoft.com/office/drawing/2014/main" id="{28967D88-DE2F-968B-BDBE-AF0D28AA830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46" name="Picture 145">
            <a:extLst>
              <a:ext uri="{FF2B5EF4-FFF2-40B4-BE49-F238E27FC236}">
                <a16:creationId xmlns:a16="http://schemas.microsoft.com/office/drawing/2014/main" id="{1F2B040D-BC30-FC5F-66B8-53B766DD487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8" name="Likelihood">
            <a:extLst>
              <a:ext uri="{FF2B5EF4-FFF2-40B4-BE49-F238E27FC236}">
                <a16:creationId xmlns:a16="http://schemas.microsoft.com/office/drawing/2014/main" id="{AD242B7F-128A-0F1D-7BDB-BA646CD1D628}"/>
              </a:ext>
            </a:extLst>
          </p:cNvPr>
          <p:cNvSpPr txBox="1">
            <a:spLocks noGrp="1"/>
          </p:cNvSpPr>
          <p:nvPr>
            <p:ph type="title"/>
          </p:nvPr>
        </p:nvSpPr>
        <p:spPr>
          <a:xfrm>
            <a:off x="1206500" y="1079500"/>
            <a:ext cx="15988680" cy="1435100"/>
          </a:xfrm>
          <a:prstGeom prst="rect">
            <a:avLst/>
          </a:prstGeom>
        </p:spPr>
        <p:txBody>
          <a:bodyPr>
            <a:normAutofit/>
          </a:bodyPr>
          <a:lstStyle/>
          <a:p>
            <a:r>
              <a:rPr lang="en-US" dirty="0"/>
              <a:t>Stationary frequencies?</a:t>
            </a:r>
            <a:endParaRPr dirty="0"/>
          </a:p>
        </p:txBody>
      </p:sp>
    </p:spTree>
    <p:extLst>
      <p:ext uri="{BB962C8B-B14F-4D97-AF65-F5344CB8AC3E}">
        <p14:creationId xmlns:p14="http://schemas.microsoft.com/office/powerpoint/2010/main" val="41137241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CA7755-4FB6-0B2B-6655-C8C13F0E3F2C}"/>
              </a:ext>
            </a:extLst>
          </p:cNvPr>
          <p:cNvSpPr>
            <a:spLocks noGrp="1"/>
          </p:cNvSpPr>
          <p:nvPr>
            <p:ph type="title"/>
          </p:nvPr>
        </p:nvSpPr>
        <p:spPr/>
        <p:txBody>
          <a:bodyPr/>
          <a:lstStyle/>
          <a:p>
            <a:r>
              <a:rPr lang="en-US" dirty="0"/>
              <a:t>Substitution models</a:t>
            </a:r>
          </a:p>
        </p:txBody>
      </p:sp>
      <p:sp>
        <p:nvSpPr>
          <p:cNvPr id="8" name="Text Placeholder 7">
            <a:extLst>
              <a:ext uri="{FF2B5EF4-FFF2-40B4-BE49-F238E27FC236}">
                <a16:creationId xmlns:a16="http://schemas.microsoft.com/office/drawing/2014/main" id="{24D32585-ACBC-D419-755C-16679AEF24E1}"/>
              </a:ext>
            </a:extLst>
          </p:cNvPr>
          <p:cNvSpPr>
            <a:spLocks noGrp="1"/>
          </p:cNvSpPr>
          <p:nvPr>
            <p:ph type="body" sz="quarter" idx="21"/>
          </p:nvPr>
        </p:nvSpPr>
        <p:spPr/>
        <p:txBody>
          <a:bodyPr/>
          <a:lstStyle/>
          <a:p>
            <a:endParaRPr lang="en-US"/>
          </a:p>
        </p:txBody>
      </p:sp>
      <p:sp>
        <p:nvSpPr>
          <p:cNvPr id="7" name="Text Placeholder 6">
            <a:extLst>
              <a:ext uri="{FF2B5EF4-FFF2-40B4-BE49-F238E27FC236}">
                <a16:creationId xmlns:a16="http://schemas.microsoft.com/office/drawing/2014/main" id="{8A90B0F9-28BA-B5ED-0E92-D8A96D818E14}"/>
              </a:ext>
            </a:extLst>
          </p:cNvPr>
          <p:cNvSpPr>
            <a:spLocks noGrp="1"/>
          </p:cNvSpPr>
          <p:nvPr>
            <p:ph type="body" idx="1"/>
          </p:nvPr>
        </p:nvSpPr>
        <p:spPr/>
        <p:txBody>
          <a:bodyPr/>
          <a:lstStyle/>
          <a:p>
            <a:r>
              <a:rPr lang="en-US" dirty="0"/>
              <a:t>We often split our instantaneous rates into a portion due to the stationary frequencies (pi’s) and a portion due to the “exchangeability” rates</a:t>
            </a:r>
          </a:p>
          <a:p>
            <a:r>
              <a:rPr lang="en-US" dirty="0"/>
              <a:t>The general time-reversable model (GTR) gives each </a:t>
            </a:r>
            <a:br>
              <a:rPr lang="en-US" dirty="0"/>
            </a:br>
            <a:r>
              <a:rPr lang="en-US" dirty="0"/>
              <a:t>of these components its own parameter:</a:t>
            </a:r>
          </a:p>
        </p:txBody>
      </p:sp>
      <p:pic>
        <p:nvPicPr>
          <p:cNvPr id="10" name="Picture 9" descr="A group of black letters&#10;&#10;Description automatically generated">
            <a:extLst>
              <a:ext uri="{FF2B5EF4-FFF2-40B4-BE49-F238E27FC236}">
                <a16:creationId xmlns:a16="http://schemas.microsoft.com/office/drawing/2014/main" id="{B9BEE26C-856A-0776-AD20-ECD05D183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9681" y="7246716"/>
            <a:ext cx="9602169" cy="5257800"/>
          </a:xfrm>
          <a:prstGeom prst="rect">
            <a:avLst/>
          </a:prstGeom>
        </p:spPr>
      </p:pic>
    </p:spTree>
    <p:extLst>
      <p:ext uri="{BB962C8B-B14F-4D97-AF65-F5344CB8AC3E}">
        <p14:creationId xmlns:p14="http://schemas.microsoft.com/office/powerpoint/2010/main" val="273371982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rees and characters"/>
          <p:cNvSpPr txBox="1">
            <a:spLocks noGrp="1"/>
          </p:cNvSpPr>
          <p:nvPr>
            <p:ph type="title"/>
          </p:nvPr>
        </p:nvSpPr>
        <p:spPr>
          <a:prstGeom prst="rect">
            <a:avLst/>
          </a:prstGeom>
        </p:spPr>
        <p:txBody>
          <a:bodyPr/>
          <a:lstStyle/>
          <a:p>
            <a:r>
              <a:t>Trees and characters</a:t>
            </a:r>
          </a:p>
        </p:txBody>
      </p:sp>
      <p:sp>
        <p:nvSpPr>
          <p:cNvPr id="190" name="Slide Subtitle"/>
          <p:cNvSpPr txBox="1">
            <a:spLocks noGrp="1"/>
          </p:cNvSpPr>
          <p:nvPr>
            <p:ph type="body" idx="21"/>
          </p:nvPr>
        </p:nvSpPr>
        <p:spPr>
          <a:prstGeom prst="rect">
            <a:avLst/>
          </a:prstGeom>
        </p:spPr>
        <p:txBody>
          <a:bodyPr/>
          <a:lstStyle/>
          <a:p>
            <a:endParaRPr/>
          </a:p>
        </p:txBody>
      </p:sp>
      <p:sp>
        <p:nvSpPr>
          <p:cNvPr id="191" name="Slide bullet text"/>
          <p:cNvSpPr txBox="1">
            <a:spLocks noGrp="1"/>
          </p:cNvSpPr>
          <p:nvPr>
            <p:ph type="body" idx="1"/>
          </p:nvPr>
        </p:nvSpPr>
        <p:spPr>
          <a:prstGeom prst="rect">
            <a:avLst/>
          </a:prstGeom>
        </p:spPr>
        <p:txBody>
          <a:bodyPr/>
          <a:lstStyle/>
          <a:p>
            <a:endParaRPr/>
          </a:p>
        </p:txBody>
      </p:sp>
      <p:pic>
        <p:nvPicPr>
          <p:cNvPr id="192" name="Image" descr="Image"/>
          <p:cNvPicPr>
            <a:picLocks noChangeAspect="1"/>
          </p:cNvPicPr>
          <p:nvPr/>
        </p:nvPicPr>
        <p:blipFill>
          <a:blip r:embed="rId2"/>
          <a:srcRect b="43887"/>
          <a:stretch>
            <a:fillRect/>
          </a:stretch>
        </p:blipFill>
        <p:spPr>
          <a:xfrm>
            <a:off x="571500" y="4706518"/>
            <a:ext cx="10907914" cy="6120681"/>
          </a:xfrm>
          <a:prstGeom prst="rect">
            <a:avLst/>
          </a:prstGeom>
          <a:ln w="12700">
            <a:miter lim="400000"/>
          </a:ln>
        </p:spPr>
      </p:pic>
      <p:pic>
        <p:nvPicPr>
          <p:cNvPr id="193" name="Image" descr="Image"/>
          <p:cNvPicPr>
            <a:picLocks noChangeAspect="1"/>
          </p:cNvPicPr>
          <p:nvPr/>
        </p:nvPicPr>
        <p:blipFill>
          <a:blip r:embed="rId2"/>
          <a:srcRect t="55547"/>
          <a:stretch>
            <a:fillRect/>
          </a:stretch>
        </p:blipFill>
        <p:spPr>
          <a:xfrm>
            <a:off x="11849100" y="5342312"/>
            <a:ext cx="10907914" cy="4848863"/>
          </a:xfrm>
          <a:prstGeom prst="rect">
            <a:avLst/>
          </a:prstGeom>
          <a:ln w="12700">
            <a:miter lim="400000"/>
          </a:ln>
        </p:spPr>
      </p:pic>
      <p:sp>
        <p:nvSpPr>
          <p:cNvPr id="194" name="Rectangle"/>
          <p:cNvSpPr/>
          <p:nvPr/>
        </p:nvSpPr>
        <p:spPr>
          <a:xfrm>
            <a:off x="13427839" y="4034783"/>
            <a:ext cx="8316391" cy="7105357"/>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rees and characters"/>
          <p:cNvSpPr txBox="1">
            <a:spLocks noGrp="1"/>
          </p:cNvSpPr>
          <p:nvPr>
            <p:ph type="title"/>
          </p:nvPr>
        </p:nvSpPr>
        <p:spPr>
          <a:prstGeom prst="rect">
            <a:avLst/>
          </a:prstGeom>
        </p:spPr>
        <p:txBody>
          <a:bodyPr/>
          <a:lstStyle/>
          <a:p>
            <a:r>
              <a:t>Trees and characters</a:t>
            </a:r>
          </a:p>
        </p:txBody>
      </p:sp>
      <p:sp>
        <p:nvSpPr>
          <p:cNvPr id="197" name="Slide Subtitle"/>
          <p:cNvSpPr txBox="1">
            <a:spLocks noGrp="1"/>
          </p:cNvSpPr>
          <p:nvPr>
            <p:ph type="body" idx="21"/>
          </p:nvPr>
        </p:nvSpPr>
        <p:spPr>
          <a:prstGeom prst="rect">
            <a:avLst/>
          </a:prstGeom>
        </p:spPr>
        <p:txBody>
          <a:bodyPr/>
          <a:lstStyle/>
          <a:p>
            <a:endParaRPr/>
          </a:p>
        </p:txBody>
      </p:sp>
      <p:sp>
        <p:nvSpPr>
          <p:cNvPr id="198" name="Slide bullet text"/>
          <p:cNvSpPr txBox="1">
            <a:spLocks noGrp="1"/>
          </p:cNvSpPr>
          <p:nvPr>
            <p:ph type="body" idx="1"/>
          </p:nvPr>
        </p:nvSpPr>
        <p:spPr>
          <a:prstGeom prst="rect">
            <a:avLst/>
          </a:prstGeom>
        </p:spPr>
        <p:txBody>
          <a:bodyPr/>
          <a:lstStyle/>
          <a:p>
            <a:endParaRPr/>
          </a:p>
        </p:txBody>
      </p:sp>
      <p:pic>
        <p:nvPicPr>
          <p:cNvPr id="199" name="Image" descr="Image"/>
          <p:cNvPicPr>
            <a:picLocks noChangeAspect="1"/>
          </p:cNvPicPr>
          <p:nvPr/>
        </p:nvPicPr>
        <p:blipFill>
          <a:blip r:embed="rId2"/>
          <a:srcRect b="43887"/>
          <a:stretch>
            <a:fillRect/>
          </a:stretch>
        </p:blipFill>
        <p:spPr>
          <a:xfrm>
            <a:off x="571500" y="4706518"/>
            <a:ext cx="10907914" cy="6120681"/>
          </a:xfrm>
          <a:prstGeom prst="rect">
            <a:avLst/>
          </a:prstGeom>
          <a:ln w="12700">
            <a:miter lim="400000"/>
          </a:ln>
        </p:spPr>
      </p:pic>
      <p:pic>
        <p:nvPicPr>
          <p:cNvPr id="200" name="Image" descr="Image"/>
          <p:cNvPicPr>
            <a:picLocks noChangeAspect="1"/>
          </p:cNvPicPr>
          <p:nvPr/>
        </p:nvPicPr>
        <p:blipFill>
          <a:blip r:embed="rId2"/>
          <a:srcRect t="55547"/>
          <a:stretch>
            <a:fillRect/>
          </a:stretch>
        </p:blipFill>
        <p:spPr>
          <a:xfrm>
            <a:off x="11849100" y="5342312"/>
            <a:ext cx="10907914" cy="484886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lide Subtitle"/>
          <p:cNvSpPr txBox="1">
            <a:spLocks noGrp="1"/>
          </p:cNvSpPr>
          <p:nvPr>
            <p:ph type="body" idx="21"/>
          </p:nvPr>
        </p:nvSpPr>
        <p:spPr>
          <a:prstGeom prst="rect">
            <a:avLst/>
          </a:prstGeom>
        </p:spPr>
        <p:txBody>
          <a:bodyPr/>
          <a:lstStyle/>
          <a:p>
            <a:endParaRPr/>
          </a:p>
        </p:txBody>
      </p:sp>
      <p:sp>
        <p:nvSpPr>
          <p:cNvPr id="203" name="Homology is similarity due to common ancestry. Two features are said to be homologous if they are derived from the same feature in a common ancestor.…"/>
          <p:cNvSpPr txBox="1">
            <a:spLocks noGrp="1"/>
          </p:cNvSpPr>
          <p:nvPr>
            <p:ph type="body" sz="half" idx="1"/>
          </p:nvPr>
        </p:nvSpPr>
        <p:spPr>
          <a:prstGeom prst="rect">
            <a:avLst/>
          </a:prstGeom>
        </p:spPr>
        <p:txBody>
          <a:bodyPr/>
          <a:lstStyle/>
          <a:p>
            <a:r>
              <a:rPr dirty="0"/>
              <a:t>Homology is similarity due to common ancestry. Two features are said to be homologous if they are derived from the same feature in a common ancestor.</a:t>
            </a:r>
          </a:p>
          <a:p>
            <a:r>
              <a:rPr dirty="0">
                <a:solidFill>
                  <a:schemeClr val="bg1"/>
                </a:solidFill>
              </a:rPr>
              <a:t>Homologous feature = “character” = something that has information about evolutionary relationships = something that we can use to infer phylogeny</a:t>
            </a:r>
          </a:p>
        </p:txBody>
      </p:sp>
      <p:sp>
        <p:nvSpPr>
          <p:cNvPr id="204" name="Homology"/>
          <p:cNvSpPr txBox="1">
            <a:spLocks noGrp="1"/>
          </p:cNvSpPr>
          <p:nvPr>
            <p:ph type="title"/>
          </p:nvPr>
        </p:nvSpPr>
        <p:spPr>
          <a:prstGeom prst="rect">
            <a:avLst/>
          </a:prstGeom>
        </p:spPr>
        <p:txBody>
          <a:bodyPr/>
          <a:lstStyle/>
          <a:p>
            <a:r>
              <a:t>Homology</a:t>
            </a:r>
          </a:p>
        </p:txBody>
      </p:sp>
      <p:pic>
        <p:nvPicPr>
          <p:cNvPr id="205" name="Image" descr="Image"/>
          <p:cNvPicPr>
            <a:picLocks noChangeAspect="1"/>
          </p:cNvPicPr>
          <p:nvPr/>
        </p:nvPicPr>
        <p:blipFill>
          <a:blip r:embed="rId2"/>
          <a:stretch>
            <a:fillRect/>
          </a:stretch>
        </p:blipFill>
        <p:spPr>
          <a:xfrm>
            <a:off x="12846050" y="4216400"/>
            <a:ext cx="9243898" cy="664232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lide Subtitle"/>
          <p:cNvSpPr txBox="1">
            <a:spLocks noGrp="1"/>
          </p:cNvSpPr>
          <p:nvPr>
            <p:ph type="body" idx="21"/>
          </p:nvPr>
        </p:nvSpPr>
        <p:spPr>
          <a:prstGeom prst="rect">
            <a:avLst/>
          </a:prstGeom>
        </p:spPr>
        <p:txBody>
          <a:bodyPr/>
          <a:lstStyle/>
          <a:p>
            <a:endParaRPr/>
          </a:p>
        </p:txBody>
      </p:sp>
      <p:sp>
        <p:nvSpPr>
          <p:cNvPr id="203" name="Homology is similarity due to common ancestry. Two features are said to be homologous if they are derived from the same feature in a common ancestor.…"/>
          <p:cNvSpPr txBox="1">
            <a:spLocks noGrp="1"/>
          </p:cNvSpPr>
          <p:nvPr>
            <p:ph type="body" sz="half" idx="1"/>
          </p:nvPr>
        </p:nvSpPr>
        <p:spPr>
          <a:prstGeom prst="rect">
            <a:avLst/>
          </a:prstGeom>
        </p:spPr>
        <p:txBody>
          <a:bodyPr/>
          <a:lstStyle/>
          <a:p>
            <a:r>
              <a:t>Homology is similarity due to common ancestry. Two features are said to be homologous if they are derived from the same feature in a common ancestor.</a:t>
            </a:r>
          </a:p>
          <a:p>
            <a:r>
              <a:t>Homologous feature = “character” = something that has information about evolutionary relationships = something that we can use to infer phylogeny</a:t>
            </a:r>
          </a:p>
        </p:txBody>
      </p:sp>
      <p:sp>
        <p:nvSpPr>
          <p:cNvPr id="204" name="Homology"/>
          <p:cNvSpPr txBox="1">
            <a:spLocks noGrp="1"/>
          </p:cNvSpPr>
          <p:nvPr>
            <p:ph type="title"/>
          </p:nvPr>
        </p:nvSpPr>
        <p:spPr>
          <a:prstGeom prst="rect">
            <a:avLst/>
          </a:prstGeom>
        </p:spPr>
        <p:txBody>
          <a:bodyPr/>
          <a:lstStyle/>
          <a:p>
            <a:r>
              <a:t>Homology</a:t>
            </a:r>
          </a:p>
        </p:txBody>
      </p:sp>
      <p:pic>
        <p:nvPicPr>
          <p:cNvPr id="205" name="Image" descr="Image"/>
          <p:cNvPicPr>
            <a:picLocks noChangeAspect="1"/>
          </p:cNvPicPr>
          <p:nvPr/>
        </p:nvPicPr>
        <p:blipFill>
          <a:blip r:embed="rId2"/>
          <a:stretch>
            <a:fillRect/>
          </a:stretch>
        </p:blipFill>
        <p:spPr>
          <a:xfrm>
            <a:off x="12846050" y="4216400"/>
            <a:ext cx="9243898" cy="6642322"/>
          </a:xfrm>
          <a:prstGeom prst="rect">
            <a:avLst/>
          </a:prstGeom>
          <a:ln w="12700">
            <a:miter lim="400000"/>
          </a:ln>
        </p:spPr>
      </p:pic>
    </p:spTree>
    <p:extLst>
      <p:ext uri="{BB962C8B-B14F-4D97-AF65-F5344CB8AC3E}">
        <p14:creationId xmlns:p14="http://schemas.microsoft.com/office/powerpoint/2010/main" val="27438350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Molecular data"/>
          <p:cNvSpPr txBox="1">
            <a:spLocks noGrp="1"/>
          </p:cNvSpPr>
          <p:nvPr>
            <p:ph type="title"/>
          </p:nvPr>
        </p:nvSpPr>
        <p:spPr>
          <a:prstGeom prst="rect">
            <a:avLst/>
          </a:prstGeom>
        </p:spPr>
        <p:txBody>
          <a:bodyPr/>
          <a:lstStyle/>
          <a:p>
            <a:r>
              <a:t>Molecular data</a:t>
            </a:r>
          </a:p>
        </p:txBody>
      </p:sp>
      <p:sp>
        <p:nvSpPr>
          <p:cNvPr id="186" name="Characters and homology in molecular data"/>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Characters and homology in molecular data</a:t>
            </a:r>
          </a:p>
        </p:txBody>
      </p:sp>
      <p:sp>
        <p:nvSpPr>
          <p:cNvPr id="187" name="It’s all about the alignment"/>
          <p:cNvSpPr txBox="1">
            <a:spLocks noGrp="1"/>
          </p:cNvSpPr>
          <p:nvPr>
            <p:ph type="body" idx="1"/>
          </p:nvPr>
        </p:nvSpPr>
        <p:spPr>
          <a:prstGeom prst="rect">
            <a:avLst/>
          </a:prstGeom>
        </p:spPr>
        <p:txBody>
          <a:bodyPr/>
          <a:lstStyle/>
          <a:p>
            <a:r>
              <a:t>It’s all about the alignment</a:t>
            </a:r>
          </a:p>
        </p:txBody>
      </p:sp>
      <p:pic>
        <p:nvPicPr>
          <p:cNvPr id="188" name="Screen Shot 2022-09-22 at 9.54.18 AM.png" descr="Screen Shot 2022-09-22 at 9.54.18 AM.png"/>
          <p:cNvPicPr>
            <a:picLocks noChangeAspect="1"/>
          </p:cNvPicPr>
          <p:nvPr/>
        </p:nvPicPr>
        <p:blipFill>
          <a:blip r:embed="rId2"/>
          <a:stretch>
            <a:fillRect/>
          </a:stretch>
        </p:blipFill>
        <p:spPr>
          <a:xfrm>
            <a:off x="11507192" y="5540507"/>
            <a:ext cx="10160001" cy="68072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ree Thinking Session 4…"/>
          <p:cNvSpPr txBox="1">
            <a:spLocks noGrp="1"/>
          </p:cNvSpPr>
          <p:nvPr>
            <p:ph type="body" idx="21"/>
          </p:nvPr>
        </p:nvSpPr>
        <p:spPr>
          <a:xfrm>
            <a:off x="3907765" y="11839048"/>
            <a:ext cx="19269736" cy="127587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p>
        </p:txBody>
      </p:sp>
      <p:sp>
        <p:nvSpPr>
          <p:cNvPr id="158" name="Tree inference: Parsimony"/>
          <p:cNvSpPr txBox="1">
            <a:spLocks noGrp="1"/>
          </p:cNvSpPr>
          <p:nvPr>
            <p:ph type="ctrTitle"/>
          </p:nvPr>
        </p:nvSpPr>
        <p:spPr>
          <a:prstGeom prst="rect">
            <a:avLst/>
          </a:prstGeom>
        </p:spPr>
        <p:txBody>
          <a:bodyPr/>
          <a:lstStyle/>
          <a:p>
            <a:r>
              <a:rPr dirty="0"/>
              <a:t>Tree inference: Parsimony</a:t>
            </a:r>
          </a:p>
        </p:txBody>
      </p:sp>
      <p:sp>
        <p:nvSpPr>
          <p:cNvPr id="159" name="Presentation Subtitle"/>
          <p:cNvSpPr txBox="1">
            <a:spLocks noGrp="1"/>
          </p:cNvSpPr>
          <p:nvPr>
            <p:ph type="subTitle" sz="quarter" idx="1"/>
          </p:nvPr>
        </p:nvSpPr>
        <p:spPr>
          <a:prstGeom prst="rect">
            <a:avLst/>
          </a:prstGeom>
        </p:spPr>
        <p:txBody>
          <a:bodyPr/>
          <a:lstStyle/>
          <a:p>
            <a:endParaRPr/>
          </a:p>
        </p:txBody>
      </p:sp>
      <p:pic>
        <p:nvPicPr>
          <p:cNvPr id="160" name="mockTree.pdf" descr="mockTree.pdf"/>
          <p:cNvPicPr>
            <a:picLocks noChangeAspect="1"/>
          </p:cNvPicPr>
          <p:nvPr/>
        </p:nvPicPr>
        <p:blipFill>
          <a:blip r:embed="rId2"/>
          <a:stretch>
            <a:fillRect/>
          </a:stretch>
        </p:blipFill>
        <p:spPr>
          <a:xfrm>
            <a:off x="1218774" y="9585243"/>
            <a:ext cx="2992545" cy="355081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arsimony"/>
          <p:cNvSpPr txBox="1">
            <a:spLocks noGrp="1"/>
          </p:cNvSpPr>
          <p:nvPr>
            <p:ph type="title"/>
          </p:nvPr>
        </p:nvSpPr>
        <p:spPr>
          <a:prstGeom prst="rect">
            <a:avLst/>
          </a:prstGeom>
        </p:spPr>
        <p:txBody>
          <a:bodyPr/>
          <a:lstStyle/>
          <a:p>
            <a:r>
              <a:t>Parsimony</a:t>
            </a:r>
          </a:p>
        </p:txBody>
      </p:sp>
      <p:sp>
        <p:nvSpPr>
          <p:cNvPr id="170" name="Slide Subtitle"/>
          <p:cNvSpPr txBox="1">
            <a:spLocks noGrp="1"/>
          </p:cNvSpPr>
          <p:nvPr>
            <p:ph type="body" idx="21"/>
          </p:nvPr>
        </p:nvSpPr>
        <p:spPr>
          <a:prstGeom prst="rect">
            <a:avLst/>
          </a:prstGeom>
        </p:spPr>
        <p:txBody>
          <a:bodyPr/>
          <a:lstStyle/>
          <a:p>
            <a:endParaRPr/>
          </a:p>
        </p:txBody>
      </p:sp>
      <p:sp>
        <p:nvSpPr>
          <p:cNvPr id="171" name="The maximum parsimony criterion: The best tree is the one that requires the fewest character-state changes to explain the data…"/>
          <p:cNvSpPr txBox="1">
            <a:spLocks noGrp="1"/>
          </p:cNvSpPr>
          <p:nvPr>
            <p:ph type="body" idx="1"/>
          </p:nvPr>
        </p:nvSpPr>
        <p:spPr>
          <a:prstGeom prst="rect">
            <a:avLst/>
          </a:prstGeom>
        </p:spPr>
        <p:txBody>
          <a:bodyPr/>
          <a:lstStyle/>
          <a:p>
            <a:r>
              <a:rPr dirty="0"/>
              <a:t>The maximum parsimony criterion: The best tree is the one that requires the fewest character-state changes to explain the data </a:t>
            </a:r>
          </a:p>
          <a:p>
            <a:pPr lvl="1"/>
            <a:r>
              <a:rPr dirty="0">
                <a:solidFill>
                  <a:schemeClr val="bg1"/>
                </a:solidFill>
              </a:rPr>
              <a:t>Multiple equally parsimonious trees are possible for any given dataset, each of which will differ in the location of the inferred changes (but not their number)… </a:t>
            </a:r>
            <a:r>
              <a:rPr dirty="0" err="1">
                <a:solidFill>
                  <a:schemeClr val="bg1"/>
                </a:solidFill>
              </a:rPr>
              <a:t>AccTrans</a:t>
            </a:r>
            <a:r>
              <a:rPr dirty="0">
                <a:solidFill>
                  <a:schemeClr val="bg1"/>
                </a:solidFill>
              </a:rPr>
              <a:t> vs </a:t>
            </a:r>
            <a:r>
              <a:rPr dirty="0" err="1">
                <a:solidFill>
                  <a:schemeClr val="bg1"/>
                </a:solidFill>
              </a:rPr>
              <a:t>DelTran</a:t>
            </a:r>
            <a:endParaRPr dirty="0">
              <a:solidFill>
                <a:schemeClr val="bg1"/>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ree Thinking Session 4…"/>
          <p:cNvSpPr txBox="1">
            <a:spLocks noGrp="1"/>
          </p:cNvSpPr>
          <p:nvPr>
            <p:ph type="body" idx="21"/>
          </p:nvPr>
        </p:nvSpPr>
        <p:spPr>
          <a:xfrm>
            <a:off x="3907765" y="11839048"/>
            <a:ext cx="19269736" cy="127587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p>
        </p:txBody>
      </p:sp>
      <p:sp>
        <p:nvSpPr>
          <p:cNvPr id="158" name="Tree inference: Parsimony"/>
          <p:cNvSpPr txBox="1">
            <a:spLocks noGrp="1"/>
          </p:cNvSpPr>
          <p:nvPr>
            <p:ph type="ctrTitle"/>
          </p:nvPr>
        </p:nvSpPr>
        <p:spPr>
          <a:prstGeom prst="rect">
            <a:avLst/>
          </a:prstGeom>
        </p:spPr>
        <p:txBody>
          <a:bodyPr/>
          <a:lstStyle/>
          <a:p>
            <a:r>
              <a:rPr dirty="0"/>
              <a:t>T</a:t>
            </a:r>
            <a:r>
              <a:rPr lang="en-US" dirty="0"/>
              <a:t>alking tree</a:t>
            </a:r>
            <a:endParaRPr dirty="0"/>
          </a:p>
        </p:txBody>
      </p:sp>
      <p:sp>
        <p:nvSpPr>
          <p:cNvPr id="159" name="Presentation Subtitle"/>
          <p:cNvSpPr txBox="1">
            <a:spLocks noGrp="1"/>
          </p:cNvSpPr>
          <p:nvPr>
            <p:ph type="subTitle" sz="quarter" idx="1"/>
          </p:nvPr>
        </p:nvSpPr>
        <p:spPr>
          <a:prstGeom prst="rect">
            <a:avLst/>
          </a:prstGeom>
        </p:spPr>
        <p:txBody>
          <a:bodyPr/>
          <a:lstStyle/>
          <a:p>
            <a:endParaRPr/>
          </a:p>
        </p:txBody>
      </p:sp>
      <p:pic>
        <p:nvPicPr>
          <p:cNvPr id="160" name="mockTree.pdf" descr="mockTree.pdf"/>
          <p:cNvPicPr>
            <a:picLocks noChangeAspect="1"/>
          </p:cNvPicPr>
          <p:nvPr/>
        </p:nvPicPr>
        <p:blipFill>
          <a:blip r:embed="rId2"/>
          <a:stretch>
            <a:fillRect/>
          </a:stretch>
        </p:blipFill>
        <p:spPr>
          <a:xfrm>
            <a:off x="1218774" y="9585243"/>
            <a:ext cx="2992545" cy="3550818"/>
          </a:xfrm>
          <a:prstGeom prst="rect">
            <a:avLst/>
          </a:prstGeom>
          <a:ln w="12700">
            <a:miter lim="400000"/>
          </a:ln>
        </p:spPr>
      </p:pic>
    </p:spTree>
    <p:extLst>
      <p:ext uri="{BB962C8B-B14F-4D97-AF65-F5344CB8AC3E}">
        <p14:creationId xmlns:p14="http://schemas.microsoft.com/office/powerpoint/2010/main" val="215516038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8025-D494-36A7-14D4-EB1E1DB0E7FD}"/>
            </a:ext>
          </a:extLst>
        </p:cNvPr>
        <p:cNvGrpSpPr/>
        <p:nvPr/>
      </p:nvGrpSpPr>
      <p:grpSpPr>
        <a:xfrm>
          <a:off x="0" y="0"/>
          <a:ext cx="0" cy="0"/>
          <a:chOff x="0" y="0"/>
          <a:chExt cx="0" cy="0"/>
        </a:xfrm>
      </p:grpSpPr>
      <p:sp>
        <p:nvSpPr>
          <p:cNvPr id="169" name="Parsimony">
            <a:extLst>
              <a:ext uri="{FF2B5EF4-FFF2-40B4-BE49-F238E27FC236}">
                <a16:creationId xmlns:a16="http://schemas.microsoft.com/office/drawing/2014/main" id="{0EFABACC-B9AC-81EF-E3F7-0FEA96D01384}"/>
              </a:ext>
            </a:extLst>
          </p:cNvPr>
          <p:cNvSpPr txBox="1">
            <a:spLocks noGrp="1"/>
          </p:cNvSpPr>
          <p:nvPr>
            <p:ph type="title"/>
          </p:nvPr>
        </p:nvSpPr>
        <p:spPr>
          <a:prstGeom prst="rect">
            <a:avLst/>
          </a:prstGeom>
        </p:spPr>
        <p:txBody>
          <a:bodyPr/>
          <a:lstStyle/>
          <a:p>
            <a:r>
              <a:t>Parsimony</a:t>
            </a:r>
          </a:p>
        </p:txBody>
      </p:sp>
      <p:sp>
        <p:nvSpPr>
          <p:cNvPr id="170" name="Slide Subtitle">
            <a:extLst>
              <a:ext uri="{FF2B5EF4-FFF2-40B4-BE49-F238E27FC236}">
                <a16:creationId xmlns:a16="http://schemas.microsoft.com/office/drawing/2014/main" id="{951EE55A-C62B-1EA4-8C10-3016A936D609}"/>
              </a:ext>
            </a:extLst>
          </p:cNvPr>
          <p:cNvSpPr txBox="1">
            <a:spLocks noGrp="1"/>
          </p:cNvSpPr>
          <p:nvPr>
            <p:ph type="body" idx="21"/>
          </p:nvPr>
        </p:nvSpPr>
        <p:spPr>
          <a:prstGeom prst="rect">
            <a:avLst/>
          </a:prstGeom>
        </p:spPr>
        <p:txBody>
          <a:bodyPr/>
          <a:lstStyle/>
          <a:p>
            <a:endParaRPr/>
          </a:p>
        </p:txBody>
      </p:sp>
      <p:sp>
        <p:nvSpPr>
          <p:cNvPr id="171" name="The maximum parsimony criterion: The best tree is the one that requires the fewest character-state changes to explain the data…">
            <a:extLst>
              <a:ext uri="{FF2B5EF4-FFF2-40B4-BE49-F238E27FC236}">
                <a16:creationId xmlns:a16="http://schemas.microsoft.com/office/drawing/2014/main" id="{745310C7-B62F-F54E-C30C-186BE443CFD7}"/>
              </a:ext>
            </a:extLst>
          </p:cNvPr>
          <p:cNvSpPr txBox="1">
            <a:spLocks noGrp="1"/>
          </p:cNvSpPr>
          <p:nvPr>
            <p:ph type="body" idx="1"/>
          </p:nvPr>
        </p:nvSpPr>
        <p:spPr>
          <a:prstGeom prst="rect">
            <a:avLst/>
          </a:prstGeom>
        </p:spPr>
        <p:txBody>
          <a:bodyPr/>
          <a:lstStyle/>
          <a:p>
            <a:r>
              <a:rPr dirty="0"/>
              <a:t>The maximum parsimony criterion: The best tree is the one that requires the fewest character-state changes to explain the data </a:t>
            </a:r>
          </a:p>
          <a:p>
            <a:pPr lvl="1"/>
            <a:r>
              <a:rPr dirty="0"/>
              <a:t>Multiple equally parsimonious trees are possible for any given dataset, each of which will differ in the location of the inferred changes (but not their number)… </a:t>
            </a:r>
            <a:r>
              <a:rPr dirty="0" err="1"/>
              <a:t>AccTrans</a:t>
            </a:r>
            <a:r>
              <a:rPr dirty="0"/>
              <a:t> vs </a:t>
            </a:r>
            <a:r>
              <a:rPr dirty="0" err="1"/>
              <a:t>DelTran</a:t>
            </a:r>
            <a:endParaRPr dirty="0"/>
          </a:p>
        </p:txBody>
      </p:sp>
      <p:pic>
        <p:nvPicPr>
          <p:cNvPr id="172" name="Screen Shot 2022-09-22 at 9.45.12 AM.png" descr="Screen Shot 2022-09-22 at 9.45.12 AM.png">
            <a:extLst>
              <a:ext uri="{FF2B5EF4-FFF2-40B4-BE49-F238E27FC236}">
                <a16:creationId xmlns:a16="http://schemas.microsoft.com/office/drawing/2014/main" id="{F1DCB322-F98A-22F4-FE7C-22253B971C14}"/>
              </a:ext>
            </a:extLst>
          </p:cNvPr>
          <p:cNvPicPr>
            <a:picLocks noChangeAspect="1"/>
          </p:cNvPicPr>
          <p:nvPr/>
        </p:nvPicPr>
        <p:blipFill>
          <a:blip r:embed="rId2"/>
          <a:stretch>
            <a:fillRect/>
          </a:stretch>
        </p:blipFill>
        <p:spPr>
          <a:xfrm>
            <a:off x="7404552" y="9018190"/>
            <a:ext cx="12379469" cy="3695666"/>
          </a:xfrm>
          <a:prstGeom prst="rect">
            <a:avLst/>
          </a:prstGeom>
          <a:ln w="12700">
            <a:miter lim="400000"/>
          </a:ln>
        </p:spPr>
      </p:pic>
    </p:spTree>
    <p:extLst>
      <p:ext uri="{BB962C8B-B14F-4D97-AF65-F5344CB8AC3E}">
        <p14:creationId xmlns:p14="http://schemas.microsoft.com/office/powerpoint/2010/main" val="4964029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arsimony"/>
          <p:cNvSpPr txBox="1">
            <a:spLocks noGrp="1"/>
          </p:cNvSpPr>
          <p:nvPr>
            <p:ph type="title"/>
          </p:nvPr>
        </p:nvSpPr>
        <p:spPr>
          <a:prstGeom prst="rect">
            <a:avLst/>
          </a:prstGeom>
        </p:spPr>
        <p:txBody>
          <a:bodyPr/>
          <a:lstStyle/>
          <a:p>
            <a:r>
              <a:t>Parsimony</a:t>
            </a:r>
          </a:p>
        </p:txBody>
      </p:sp>
      <p:sp>
        <p:nvSpPr>
          <p:cNvPr id="175" name="Slide Subtitle"/>
          <p:cNvSpPr txBox="1">
            <a:spLocks noGrp="1"/>
          </p:cNvSpPr>
          <p:nvPr>
            <p:ph type="body" idx="21"/>
          </p:nvPr>
        </p:nvSpPr>
        <p:spPr>
          <a:prstGeom prst="rect">
            <a:avLst/>
          </a:prstGeom>
        </p:spPr>
        <p:txBody>
          <a:bodyPr/>
          <a:lstStyle/>
          <a:p>
            <a:endParaRPr dirty="0"/>
          </a:p>
        </p:txBody>
      </p:sp>
      <p:sp>
        <p:nvSpPr>
          <p:cNvPr id="176" name="Even when we have a clear way to decide which tree is better, there are A LOT of possible trees that we would have to check…"/>
          <p:cNvSpPr txBox="1">
            <a:spLocks noGrp="1"/>
          </p:cNvSpPr>
          <p:nvPr>
            <p:ph type="body" idx="1"/>
          </p:nvPr>
        </p:nvSpPr>
        <p:spPr>
          <a:prstGeom prst="rect">
            <a:avLst/>
          </a:prstGeom>
        </p:spPr>
        <p:txBody>
          <a:bodyPr/>
          <a:lstStyle/>
          <a:p>
            <a:r>
              <a:rPr dirty="0"/>
              <a:t>Even when we have a clear way to decide which tree is better, there are A LOT of possible trees that we would have to check</a:t>
            </a:r>
          </a:p>
          <a:p>
            <a:pPr lvl="1"/>
            <a:r>
              <a:rPr dirty="0">
                <a:solidFill>
                  <a:schemeClr val="bg1"/>
                </a:solidFill>
              </a:rPr>
              <a:t>Idea of “tree space”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C4928-127E-4D65-158A-E09776C87FD0}"/>
            </a:ext>
          </a:extLst>
        </p:cNvPr>
        <p:cNvGrpSpPr/>
        <p:nvPr/>
      </p:nvGrpSpPr>
      <p:grpSpPr>
        <a:xfrm>
          <a:off x="0" y="0"/>
          <a:ext cx="0" cy="0"/>
          <a:chOff x="0" y="0"/>
          <a:chExt cx="0" cy="0"/>
        </a:xfrm>
      </p:grpSpPr>
      <p:sp>
        <p:nvSpPr>
          <p:cNvPr id="174" name="Parsimony">
            <a:extLst>
              <a:ext uri="{FF2B5EF4-FFF2-40B4-BE49-F238E27FC236}">
                <a16:creationId xmlns:a16="http://schemas.microsoft.com/office/drawing/2014/main" id="{CFE9105E-2C04-0230-4202-BAC59DFDE79C}"/>
              </a:ext>
            </a:extLst>
          </p:cNvPr>
          <p:cNvSpPr txBox="1">
            <a:spLocks noGrp="1"/>
          </p:cNvSpPr>
          <p:nvPr>
            <p:ph type="title"/>
          </p:nvPr>
        </p:nvSpPr>
        <p:spPr>
          <a:prstGeom prst="rect">
            <a:avLst/>
          </a:prstGeom>
        </p:spPr>
        <p:txBody>
          <a:bodyPr/>
          <a:lstStyle/>
          <a:p>
            <a:r>
              <a:t>Parsimony</a:t>
            </a:r>
          </a:p>
        </p:txBody>
      </p:sp>
      <p:sp>
        <p:nvSpPr>
          <p:cNvPr id="175" name="Slide Subtitle">
            <a:extLst>
              <a:ext uri="{FF2B5EF4-FFF2-40B4-BE49-F238E27FC236}">
                <a16:creationId xmlns:a16="http://schemas.microsoft.com/office/drawing/2014/main" id="{AA01B45F-4244-5A51-E09B-F2A5F52E1E93}"/>
              </a:ext>
            </a:extLst>
          </p:cNvPr>
          <p:cNvSpPr txBox="1">
            <a:spLocks noGrp="1"/>
          </p:cNvSpPr>
          <p:nvPr>
            <p:ph type="body" idx="21"/>
          </p:nvPr>
        </p:nvSpPr>
        <p:spPr>
          <a:prstGeom prst="rect">
            <a:avLst/>
          </a:prstGeom>
        </p:spPr>
        <p:txBody>
          <a:bodyPr/>
          <a:lstStyle/>
          <a:p>
            <a:endParaRPr dirty="0"/>
          </a:p>
        </p:txBody>
      </p:sp>
      <p:sp>
        <p:nvSpPr>
          <p:cNvPr id="176" name="Even when we have a clear way to decide which tree is better, there are A LOT of possible trees that we would have to check…">
            <a:extLst>
              <a:ext uri="{FF2B5EF4-FFF2-40B4-BE49-F238E27FC236}">
                <a16:creationId xmlns:a16="http://schemas.microsoft.com/office/drawing/2014/main" id="{EFC9C3E2-6926-49C4-53DC-55D3C6B744F8}"/>
              </a:ext>
            </a:extLst>
          </p:cNvPr>
          <p:cNvSpPr txBox="1">
            <a:spLocks noGrp="1"/>
          </p:cNvSpPr>
          <p:nvPr>
            <p:ph type="body" idx="1"/>
          </p:nvPr>
        </p:nvSpPr>
        <p:spPr>
          <a:prstGeom prst="rect">
            <a:avLst/>
          </a:prstGeom>
        </p:spPr>
        <p:txBody>
          <a:bodyPr/>
          <a:lstStyle/>
          <a:p>
            <a:r>
              <a:t>Even when we have a clear way to decide which tree is better, there are A LOT of possible trees that we would have to check</a:t>
            </a:r>
          </a:p>
          <a:p>
            <a:pPr lvl="1"/>
            <a:r>
              <a:t>Idea of “tree space”</a:t>
            </a:r>
          </a:p>
        </p:txBody>
      </p:sp>
      <p:pic>
        <p:nvPicPr>
          <p:cNvPr id="177" name="Screen Shot 2022-09-22 at 9.49.57 AM.png" descr="Screen Shot 2022-09-22 at 9.49.57 AM.png">
            <a:extLst>
              <a:ext uri="{FF2B5EF4-FFF2-40B4-BE49-F238E27FC236}">
                <a16:creationId xmlns:a16="http://schemas.microsoft.com/office/drawing/2014/main" id="{6DCFE981-338C-570F-3059-6B63FB4D6221}"/>
              </a:ext>
            </a:extLst>
          </p:cNvPr>
          <p:cNvPicPr>
            <a:picLocks noChangeAspect="1"/>
          </p:cNvPicPr>
          <p:nvPr/>
        </p:nvPicPr>
        <p:blipFill>
          <a:blip r:embed="rId2"/>
          <a:stretch>
            <a:fillRect/>
          </a:stretch>
        </p:blipFill>
        <p:spPr>
          <a:xfrm>
            <a:off x="10370085" y="6492676"/>
            <a:ext cx="11415178" cy="6390737"/>
          </a:xfrm>
          <a:prstGeom prst="rect">
            <a:avLst/>
          </a:prstGeom>
          <a:ln w="12700">
            <a:miter lim="400000"/>
          </a:ln>
        </p:spPr>
      </p:pic>
    </p:spTree>
    <p:extLst>
      <p:ext uri="{BB962C8B-B14F-4D97-AF65-F5344CB8AC3E}">
        <p14:creationId xmlns:p14="http://schemas.microsoft.com/office/powerpoint/2010/main" val="31706035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arsimony"/>
          <p:cNvSpPr txBox="1">
            <a:spLocks noGrp="1"/>
          </p:cNvSpPr>
          <p:nvPr>
            <p:ph type="title"/>
          </p:nvPr>
        </p:nvSpPr>
        <p:spPr>
          <a:prstGeom prst="rect">
            <a:avLst/>
          </a:prstGeom>
        </p:spPr>
        <p:txBody>
          <a:bodyPr/>
          <a:lstStyle/>
          <a:p>
            <a:r>
              <a:t>Parsimony</a:t>
            </a:r>
          </a:p>
        </p:txBody>
      </p:sp>
      <p:sp>
        <p:nvSpPr>
          <p:cNvPr id="180" name="Slide Subtitle"/>
          <p:cNvSpPr txBox="1">
            <a:spLocks noGrp="1"/>
          </p:cNvSpPr>
          <p:nvPr>
            <p:ph type="body" idx="21"/>
          </p:nvPr>
        </p:nvSpPr>
        <p:spPr>
          <a:prstGeom prst="rect">
            <a:avLst/>
          </a:prstGeom>
        </p:spPr>
        <p:txBody>
          <a:bodyPr/>
          <a:lstStyle/>
          <a:p>
            <a:r>
              <a:rPr lang="en-US" dirty="0"/>
              <a:t>Issues and concerns</a:t>
            </a:r>
            <a:endParaRPr dirty="0"/>
          </a:p>
        </p:txBody>
      </p:sp>
      <p:sp>
        <p:nvSpPr>
          <p:cNvPr id="181" name="What do branch lengths indicate in a parsimony-based phylogram? (And what is a consensus tree?)"/>
          <p:cNvSpPr txBox="1">
            <a:spLocks noGrp="1"/>
          </p:cNvSpPr>
          <p:nvPr>
            <p:ph type="body" idx="1"/>
          </p:nvPr>
        </p:nvSpPr>
        <p:spPr>
          <a:prstGeom prst="rect">
            <a:avLst/>
          </a:prstGeom>
        </p:spPr>
        <p:txBody>
          <a:bodyPr/>
          <a:lstStyle/>
          <a:p>
            <a:r>
              <a:rPr dirty="0"/>
              <a:t>What do branch lengths indicate in a parsimony-based phylogram? </a:t>
            </a:r>
            <a:r>
              <a:rPr dirty="0">
                <a:solidFill>
                  <a:schemeClr val="bg1"/>
                </a:solidFill>
              </a:rPr>
              <a:t>(And what is a consensus tree?)</a:t>
            </a:r>
          </a:p>
        </p:txBody>
      </p:sp>
      <p:pic>
        <p:nvPicPr>
          <p:cNvPr id="182" name="Screen Shot 2022-09-22 at 1.02.08 PM.png" descr="Screen Shot 2022-09-22 at 1.02.08 PM.png"/>
          <p:cNvPicPr>
            <a:picLocks noChangeAspect="1"/>
          </p:cNvPicPr>
          <p:nvPr/>
        </p:nvPicPr>
        <p:blipFill>
          <a:blip r:embed="rId2"/>
          <a:srcRect b="54140"/>
          <a:stretch>
            <a:fillRect/>
          </a:stretch>
        </p:blipFill>
        <p:spPr>
          <a:xfrm>
            <a:off x="2102180" y="6383072"/>
            <a:ext cx="10478528" cy="587487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5960F-B105-ADB8-B297-E583AC4B77E5}"/>
            </a:ext>
          </a:extLst>
        </p:cNvPr>
        <p:cNvGrpSpPr/>
        <p:nvPr/>
      </p:nvGrpSpPr>
      <p:grpSpPr>
        <a:xfrm>
          <a:off x="0" y="0"/>
          <a:ext cx="0" cy="0"/>
          <a:chOff x="0" y="0"/>
          <a:chExt cx="0" cy="0"/>
        </a:xfrm>
      </p:grpSpPr>
      <p:sp>
        <p:nvSpPr>
          <p:cNvPr id="179" name="Parsimony">
            <a:extLst>
              <a:ext uri="{FF2B5EF4-FFF2-40B4-BE49-F238E27FC236}">
                <a16:creationId xmlns:a16="http://schemas.microsoft.com/office/drawing/2014/main" id="{E89A6D68-873C-0D59-3094-0FF51BD66704}"/>
              </a:ext>
            </a:extLst>
          </p:cNvPr>
          <p:cNvSpPr txBox="1">
            <a:spLocks noGrp="1"/>
          </p:cNvSpPr>
          <p:nvPr>
            <p:ph type="title"/>
          </p:nvPr>
        </p:nvSpPr>
        <p:spPr>
          <a:prstGeom prst="rect">
            <a:avLst/>
          </a:prstGeom>
        </p:spPr>
        <p:txBody>
          <a:bodyPr/>
          <a:lstStyle/>
          <a:p>
            <a:r>
              <a:t>Parsimony</a:t>
            </a:r>
          </a:p>
        </p:txBody>
      </p:sp>
      <p:sp>
        <p:nvSpPr>
          <p:cNvPr id="180" name="Slide Subtitle">
            <a:extLst>
              <a:ext uri="{FF2B5EF4-FFF2-40B4-BE49-F238E27FC236}">
                <a16:creationId xmlns:a16="http://schemas.microsoft.com/office/drawing/2014/main" id="{898ADB0D-5358-8A06-6AF2-E20087AB76B6}"/>
              </a:ext>
            </a:extLst>
          </p:cNvPr>
          <p:cNvSpPr txBox="1">
            <a:spLocks noGrp="1"/>
          </p:cNvSpPr>
          <p:nvPr>
            <p:ph type="body" idx="21"/>
          </p:nvPr>
        </p:nvSpPr>
        <p:spPr>
          <a:prstGeom prst="rect">
            <a:avLst/>
          </a:prstGeom>
        </p:spPr>
        <p:txBody>
          <a:bodyPr/>
          <a:lstStyle/>
          <a:p>
            <a:r>
              <a:rPr lang="en-US" dirty="0"/>
              <a:t>Issues and concerns</a:t>
            </a:r>
            <a:endParaRPr dirty="0"/>
          </a:p>
        </p:txBody>
      </p:sp>
      <p:sp>
        <p:nvSpPr>
          <p:cNvPr id="181" name="What do branch lengths indicate in a parsimony-based phylogram? (And what is a consensus tree?)">
            <a:extLst>
              <a:ext uri="{FF2B5EF4-FFF2-40B4-BE49-F238E27FC236}">
                <a16:creationId xmlns:a16="http://schemas.microsoft.com/office/drawing/2014/main" id="{D6ABDB4B-4A85-4630-6C4D-EC7B0F63D3D3}"/>
              </a:ext>
            </a:extLst>
          </p:cNvPr>
          <p:cNvSpPr txBox="1">
            <a:spLocks noGrp="1"/>
          </p:cNvSpPr>
          <p:nvPr>
            <p:ph type="body" idx="1"/>
          </p:nvPr>
        </p:nvSpPr>
        <p:spPr>
          <a:prstGeom prst="rect">
            <a:avLst/>
          </a:prstGeom>
        </p:spPr>
        <p:txBody>
          <a:bodyPr/>
          <a:lstStyle/>
          <a:p>
            <a:r>
              <a:t>What do branch lengths indicate in a parsimony-based phylogram? (And what is a consensus tree?)</a:t>
            </a:r>
          </a:p>
        </p:txBody>
      </p:sp>
      <p:pic>
        <p:nvPicPr>
          <p:cNvPr id="183" name="Screen Shot 2022-09-22 at 1.02.08 PM.png" descr="Screen Shot 2022-09-22 at 1.02.08 PM.png">
            <a:extLst>
              <a:ext uri="{FF2B5EF4-FFF2-40B4-BE49-F238E27FC236}">
                <a16:creationId xmlns:a16="http://schemas.microsoft.com/office/drawing/2014/main" id="{0FB1A535-8BD3-7D65-6A83-E916AEFD0724}"/>
              </a:ext>
            </a:extLst>
          </p:cNvPr>
          <p:cNvPicPr>
            <a:picLocks noChangeAspect="1"/>
          </p:cNvPicPr>
          <p:nvPr/>
        </p:nvPicPr>
        <p:blipFill>
          <a:blip r:embed="rId2"/>
          <a:srcRect t="57967"/>
          <a:stretch>
            <a:fillRect/>
          </a:stretch>
        </p:blipFill>
        <p:spPr>
          <a:xfrm>
            <a:off x="11627180" y="6453716"/>
            <a:ext cx="11621711" cy="5972145"/>
          </a:xfrm>
          <a:prstGeom prst="rect">
            <a:avLst/>
          </a:prstGeom>
          <a:ln w="12700">
            <a:miter lim="400000"/>
          </a:ln>
        </p:spPr>
      </p:pic>
      <p:pic>
        <p:nvPicPr>
          <p:cNvPr id="182" name="Screen Shot 2022-09-22 at 1.02.08 PM.png" descr="Screen Shot 2022-09-22 at 1.02.08 PM.png">
            <a:extLst>
              <a:ext uri="{FF2B5EF4-FFF2-40B4-BE49-F238E27FC236}">
                <a16:creationId xmlns:a16="http://schemas.microsoft.com/office/drawing/2014/main" id="{B23E8910-AA77-D937-0525-1B38AFC8D1E2}"/>
              </a:ext>
            </a:extLst>
          </p:cNvPr>
          <p:cNvPicPr>
            <a:picLocks noChangeAspect="1"/>
          </p:cNvPicPr>
          <p:nvPr/>
        </p:nvPicPr>
        <p:blipFill>
          <a:blip r:embed="rId2"/>
          <a:srcRect b="54140"/>
          <a:stretch>
            <a:fillRect/>
          </a:stretch>
        </p:blipFill>
        <p:spPr>
          <a:xfrm>
            <a:off x="2102180" y="6383072"/>
            <a:ext cx="10478528" cy="5874871"/>
          </a:xfrm>
          <a:prstGeom prst="rect">
            <a:avLst/>
          </a:prstGeom>
          <a:ln w="12700">
            <a:miter lim="400000"/>
          </a:ln>
        </p:spPr>
      </p:pic>
    </p:spTree>
    <p:extLst>
      <p:ext uri="{BB962C8B-B14F-4D97-AF65-F5344CB8AC3E}">
        <p14:creationId xmlns:p14="http://schemas.microsoft.com/office/powerpoint/2010/main" val="309805000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arsimony"/>
          <p:cNvSpPr txBox="1">
            <a:spLocks noGrp="1"/>
          </p:cNvSpPr>
          <p:nvPr>
            <p:ph type="title"/>
          </p:nvPr>
        </p:nvSpPr>
        <p:spPr>
          <a:prstGeom prst="rect">
            <a:avLst/>
          </a:prstGeom>
        </p:spPr>
        <p:txBody>
          <a:bodyPr/>
          <a:lstStyle/>
          <a:p>
            <a:r>
              <a:t>Parsimony</a:t>
            </a:r>
          </a:p>
        </p:txBody>
      </p:sp>
      <p:sp>
        <p:nvSpPr>
          <p:cNvPr id="180" name="Slide Subtitle"/>
          <p:cNvSpPr txBox="1">
            <a:spLocks noGrp="1"/>
          </p:cNvSpPr>
          <p:nvPr>
            <p:ph type="body" idx="21"/>
          </p:nvPr>
        </p:nvSpPr>
        <p:spPr>
          <a:prstGeom prst="rect">
            <a:avLst/>
          </a:prstGeom>
        </p:spPr>
        <p:txBody>
          <a:bodyPr/>
          <a:lstStyle/>
          <a:p>
            <a:r>
              <a:rPr lang="en-US" dirty="0"/>
              <a:t>Issues and concerns</a:t>
            </a:r>
            <a:endParaRPr dirty="0"/>
          </a:p>
        </p:txBody>
      </p:sp>
      <p:sp>
        <p:nvSpPr>
          <p:cNvPr id="181" name="What do branch lengths indicate in a parsimony-based phylogram? (And what is a consensus tree?)"/>
          <p:cNvSpPr txBox="1">
            <a:spLocks noGrp="1"/>
          </p:cNvSpPr>
          <p:nvPr>
            <p:ph type="body" idx="1"/>
          </p:nvPr>
        </p:nvSpPr>
        <p:spPr>
          <a:prstGeom prst="rect">
            <a:avLst/>
          </a:prstGeom>
        </p:spPr>
        <p:txBody>
          <a:bodyPr/>
          <a:lstStyle/>
          <a:p>
            <a:r>
              <a:rPr dirty="0"/>
              <a:t>What do branch lengths indicate in a parsimony-based phylogram? (And what is a consensus tree?)</a:t>
            </a:r>
            <a:endParaRPr lang="en-US" dirty="0"/>
          </a:p>
          <a:p>
            <a:r>
              <a:rPr lang="en-US" dirty="0"/>
              <a:t>Parsimony assumes that character-state change is very slow</a:t>
            </a:r>
          </a:p>
          <a:p>
            <a:r>
              <a:rPr lang="en-US" dirty="0">
                <a:solidFill>
                  <a:schemeClr val="bg1"/>
                </a:solidFill>
              </a:rPr>
              <a:t>How do we do tests? (This is the most parsimonious tree, but is it meaningfully better than the next best tree?)</a:t>
            </a:r>
          </a:p>
          <a:p>
            <a:r>
              <a:rPr lang="en-US" dirty="0">
                <a:solidFill>
                  <a:schemeClr val="bg1"/>
                </a:solidFill>
              </a:rPr>
              <a:t>What can we learn about the process generating our data?</a:t>
            </a:r>
            <a:endParaRPr dirty="0">
              <a:solidFill>
                <a:schemeClr val="bg1"/>
              </a:solidFill>
            </a:endParaRPr>
          </a:p>
        </p:txBody>
      </p:sp>
    </p:spTree>
    <p:extLst>
      <p:ext uri="{BB962C8B-B14F-4D97-AF65-F5344CB8AC3E}">
        <p14:creationId xmlns:p14="http://schemas.microsoft.com/office/powerpoint/2010/main" val="339175826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B131-6FFA-0A89-2F97-409F8A0EBD79}"/>
            </a:ext>
          </a:extLst>
        </p:cNvPr>
        <p:cNvGrpSpPr/>
        <p:nvPr/>
      </p:nvGrpSpPr>
      <p:grpSpPr>
        <a:xfrm>
          <a:off x="0" y="0"/>
          <a:ext cx="0" cy="0"/>
          <a:chOff x="0" y="0"/>
          <a:chExt cx="0" cy="0"/>
        </a:xfrm>
      </p:grpSpPr>
      <p:sp>
        <p:nvSpPr>
          <p:cNvPr id="179" name="Parsimony">
            <a:extLst>
              <a:ext uri="{FF2B5EF4-FFF2-40B4-BE49-F238E27FC236}">
                <a16:creationId xmlns:a16="http://schemas.microsoft.com/office/drawing/2014/main" id="{C6E6D367-7E30-5220-7D5B-A19453CCFCCB}"/>
              </a:ext>
            </a:extLst>
          </p:cNvPr>
          <p:cNvSpPr txBox="1">
            <a:spLocks noGrp="1"/>
          </p:cNvSpPr>
          <p:nvPr>
            <p:ph type="title"/>
          </p:nvPr>
        </p:nvSpPr>
        <p:spPr>
          <a:prstGeom prst="rect">
            <a:avLst/>
          </a:prstGeom>
        </p:spPr>
        <p:txBody>
          <a:bodyPr/>
          <a:lstStyle/>
          <a:p>
            <a:r>
              <a:t>Parsimony</a:t>
            </a:r>
          </a:p>
        </p:txBody>
      </p:sp>
      <p:sp>
        <p:nvSpPr>
          <p:cNvPr id="180" name="Slide Subtitle">
            <a:extLst>
              <a:ext uri="{FF2B5EF4-FFF2-40B4-BE49-F238E27FC236}">
                <a16:creationId xmlns:a16="http://schemas.microsoft.com/office/drawing/2014/main" id="{93CB1CDB-2524-9999-0533-0AD9C228937D}"/>
              </a:ext>
            </a:extLst>
          </p:cNvPr>
          <p:cNvSpPr txBox="1">
            <a:spLocks noGrp="1"/>
          </p:cNvSpPr>
          <p:nvPr>
            <p:ph type="body" idx="21"/>
          </p:nvPr>
        </p:nvSpPr>
        <p:spPr>
          <a:prstGeom prst="rect">
            <a:avLst/>
          </a:prstGeom>
        </p:spPr>
        <p:txBody>
          <a:bodyPr/>
          <a:lstStyle/>
          <a:p>
            <a:r>
              <a:rPr lang="en-US" dirty="0"/>
              <a:t>Issues and concerns</a:t>
            </a:r>
            <a:endParaRPr dirty="0"/>
          </a:p>
        </p:txBody>
      </p:sp>
      <p:sp>
        <p:nvSpPr>
          <p:cNvPr id="181" name="What do branch lengths indicate in a parsimony-based phylogram? (And what is a consensus tree?)">
            <a:extLst>
              <a:ext uri="{FF2B5EF4-FFF2-40B4-BE49-F238E27FC236}">
                <a16:creationId xmlns:a16="http://schemas.microsoft.com/office/drawing/2014/main" id="{44637A7A-6F9C-18CF-6B9C-A8A019B4F67C}"/>
              </a:ext>
            </a:extLst>
          </p:cNvPr>
          <p:cNvSpPr txBox="1">
            <a:spLocks noGrp="1"/>
          </p:cNvSpPr>
          <p:nvPr>
            <p:ph type="body" idx="1"/>
          </p:nvPr>
        </p:nvSpPr>
        <p:spPr>
          <a:prstGeom prst="rect">
            <a:avLst/>
          </a:prstGeom>
        </p:spPr>
        <p:txBody>
          <a:bodyPr/>
          <a:lstStyle/>
          <a:p>
            <a:r>
              <a:rPr dirty="0"/>
              <a:t>What do branch lengths indicate in a parsimony-based phylogram? (And what is a consensus tree?)</a:t>
            </a:r>
            <a:endParaRPr lang="en-US" dirty="0"/>
          </a:p>
          <a:p>
            <a:r>
              <a:rPr lang="en-US" dirty="0"/>
              <a:t>Parsimony assumes that character-state change is very slow</a:t>
            </a:r>
          </a:p>
          <a:p>
            <a:r>
              <a:rPr lang="en-US" dirty="0"/>
              <a:t>How do we do tests? (This is the most parsimonious tree, but is it meaningfully better than the next best tree?)</a:t>
            </a:r>
          </a:p>
          <a:p>
            <a:r>
              <a:rPr lang="en-US" dirty="0">
                <a:solidFill>
                  <a:schemeClr val="bg1"/>
                </a:solidFill>
              </a:rPr>
              <a:t>What can we learn about the process generating our data?</a:t>
            </a:r>
            <a:endParaRPr dirty="0">
              <a:solidFill>
                <a:schemeClr val="bg1"/>
              </a:solidFill>
            </a:endParaRPr>
          </a:p>
        </p:txBody>
      </p:sp>
    </p:spTree>
    <p:extLst>
      <p:ext uri="{BB962C8B-B14F-4D97-AF65-F5344CB8AC3E}">
        <p14:creationId xmlns:p14="http://schemas.microsoft.com/office/powerpoint/2010/main" val="246173747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19250-7799-1FD6-83FD-AC1EEBF5A157}"/>
            </a:ext>
          </a:extLst>
        </p:cNvPr>
        <p:cNvGrpSpPr/>
        <p:nvPr/>
      </p:nvGrpSpPr>
      <p:grpSpPr>
        <a:xfrm>
          <a:off x="0" y="0"/>
          <a:ext cx="0" cy="0"/>
          <a:chOff x="0" y="0"/>
          <a:chExt cx="0" cy="0"/>
        </a:xfrm>
      </p:grpSpPr>
      <p:sp>
        <p:nvSpPr>
          <p:cNvPr id="179" name="Parsimony">
            <a:extLst>
              <a:ext uri="{FF2B5EF4-FFF2-40B4-BE49-F238E27FC236}">
                <a16:creationId xmlns:a16="http://schemas.microsoft.com/office/drawing/2014/main" id="{F04A58CB-0836-E46E-CB4B-7B10BBB2D833}"/>
              </a:ext>
            </a:extLst>
          </p:cNvPr>
          <p:cNvSpPr txBox="1">
            <a:spLocks noGrp="1"/>
          </p:cNvSpPr>
          <p:nvPr>
            <p:ph type="title"/>
          </p:nvPr>
        </p:nvSpPr>
        <p:spPr>
          <a:prstGeom prst="rect">
            <a:avLst/>
          </a:prstGeom>
        </p:spPr>
        <p:txBody>
          <a:bodyPr/>
          <a:lstStyle/>
          <a:p>
            <a:r>
              <a:t>Parsimony</a:t>
            </a:r>
          </a:p>
        </p:txBody>
      </p:sp>
      <p:sp>
        <p:nvSpPr>
          <p:cNvPr id="180" name="Slide Subtitle">
            <a:extLst>
              <a:ext uri="{FF2B5EF4-FFF2-40B4-BE49-F238E27FC236}">
                <a16:creationId xmlns:a16="http://schemas.microsoft.com/office/drawing/2014/main" id="{57CB2933-66C1-D52E-28F4-272DF155DA79}"/>
              </a:ext>
            </a:extLst>
          </p:cNvPr>
          <p:cNvSpPr txBox="1">
            <a:spLocks noGrp="1"/>
          </p:cNvSpPr>
          <p:nvPr>
            <p:ph type="body" idx="21"/>
          </p:nvPr>
        </p:nvSpPr>
        <p:spPr>
          <a:prstGeom prst="rect">
            <a:avLst/>
          </a:prstGeom>
        </p:spPr>
        <p:txBody>
          <a:bodyPr/>
          <a:lstStyle/>
          <a:p>
            <a:r>
              <a:rPr lang="en-US" dirty="0"/>
              <a:t>Issues and concerns</a:t>
            </a:r>
            <a:endParaRPr dirty="0"/>
          </a:p>
        </p:txBody>
      </p:sp>
      <p:sp>
        <p:nvSpPr>
          <p:cNvPr id="181" name="What do branch lengths indicate in a parsimony-based phylogram? (And what is a consensus tree?)">
            <a:extLst>
              <a:ext uri="{FF2B5EF4-FFF2-40B4-BE49-F238E27FC236}">
                <a16:creationId xmlns:a16="http://schemas.microsoft.com/office/drawing/2014/main" id="{A435D150-A62C-74ED-0212-DB0E20C777B0}"/>
              </a:ext>
            </a:extLst>
          </p:cNvPr>
          <p:cNvSpPr txBox="1">
            <a:spLocks noGrp="1"/>
          </p:cNvSpPr>
          <p:nvPr>
            <p:ph type="body" idx="1"/>
          </p:nvPr>
        </p:nvSpPr>
        <p:spPr>
          <a:prstGeom prst="rect">
            <a:avLst/>
          </a:prstGeom>
        </p:spPr>
        <p:txBody>
          <a:bodyPr/>
          <a:lstStyle/>
          <a:p>
            <a:r>
              <a:rPr dirty="0"/>
              <a:t>What do branch lengths indicate in a parsimony-based phylogram? (And what is a consensus tree?)</a:t>
            </a:r>
            <a:endParaRPr lang="en-US" dirty="0"/>
          </a:p>
          <a:p>
            <a:r>
              <a:rPr lang="en-US" dirty="0"/>
              <a:t>Parsimony assumes that character-state change is very slow</a:t>
            </a:r>
          </a:p>
          <a:p>
            <a:r>
              <a:rPr lang="en-US" dirty="0"/>
              <a:t>How do we do tests? (This is the most parsimonious tree, but is it meaningfully better than the next best tree?)</a:t>
            </a:r>
          </a:p>
          <a:p>
            <a:r>
              <a:rPr lang="en-US" dirty="0"/>
              <a:t>What can we learn about the process generating our data?</a:t>
            </a:r>
            <a:endParaRPr dirty="0"/>
          </a:p>
        </p:txBody>
      </p:sp>
    </p:spTree>
    <p:extLst>
      <p:ext uri="{BB962C8B-B14F-4D97-AF65-F5344CB8AC3E}">
        <p14:creationId xmlns:p14="http://schemas.microsoft.com/office/powerpoint/2010/main" val="102248152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ree Thinking Session 5…"/>
          <p:cNvSpPr txBox="1">
            <a:spLocks noGrp="1"/>
          </p:cNvSpPr>
          <p:nvPr>
            <p:ph type="body" idx="21"/>
          </p:nvPr>
        </p:nvSpPr>
        <p:spPr>
          <a:xfrm>
            <a:off x="3907765" y="11839048"/>
            <a:ext cx="19269736" cy="127587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p>
        </p:txBody>
      </p:sp>
      <p:sp>
        <p:nvSpPr>
          <p:cNvPr id="158" name="Tree inference: ML 1"/>
          <p:cNvSpPr txBox="1">
            <a:spLocks noGrp="1"/>
          </p:cNvSpPr>
          <p:nvPr>
            <p:ph type="ctrTitle"/>
          </p:nvPr>
        </p:nvSpPr>
        <p:spPr>
          <a:prstGeom prst="rect">
            <a:avLst/>
          </a:prstGeom>
        </p:spPr>
        <p:txBody>
          <a:bodyPr/>
          <a:lstStyle/>
          <a:p>
            <a:r>
              <a:rPr dirty="0"/>
              <a:t>Tree inference: ML</a:t>
            </a:r>
          </a:p>
        </p:txBody>
      </p:sp>
      <p:sp>
        <p:nvSpPr>
          <p:cNvPr id="159" name="Presentation Subtitle"/>
          <p:cNvSpPr txBox="1">
            <a:spLocks noGrp="1"/>
          </p:cNvSpPr>
          <p:nvPr>
            <p:ph type="subTitle" sz="quarter" idx="1"/>
          </p:nvPr>
        </p:nvSpPr>
        <p:spPr>
          <a:prstGeom prst="rect">
            <a:avLst/>
          </a:prstGeom>
        </p:spPr>
        <p:txBody>
          <a:bodyPr/>
          <a:lstStyle/>
          <a:p>
            <a:endParaRPr/>
          </a:p>
        </p:txBody>
      </p:sp>
      <p:pic>
        <p:nvPicPr>
          <p:cNvPr id="160" name="mockTree.pdf" descr="mockTree.pdf"/>
          <p:cNvPicPr>
            <a:picLocks noChangeAspect="1"/>
          </p:cNvPicPr>
          <p:nvPr/>
        </p:nvPicPr>
        <p:blipFill>
          <a:blip r:embed="rId2"/>
          <a:stretch>
            <a:fillRect/>
          </a:stretch>
        </p:blipFill>
        <p:spPr>
          <a:xfrm>
            <a:off x="1218774" y="9585243"/>
            <a:ext cx="2992545" cy="3550818"/>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kelihood"/>
          <p:cNvSpPr txBox="1">
            <a:spLocks noGrp="1"/>
          </p:cNvSpPr>
          <p:nvPr>
            <p:ph type="title"/>
          </p:nvPr>
        </p:nvSpPr>
        <p:spPr>
          <a:prstGeom prst="rect">
            <a:avLst/>
          </a:prstGeom>
        </p:spPr>
        <p:txBody>
          <a:bodyPr/>
          <a:lstStyle/>
          <a:p>
            <a:r>
              <a:rPr dirty="0"/>
              <a:t>Likelihood</a:t>
            </a:r>
          </a:p>
        </p:txBody>
      </p:sp>
      <p:sp>
        <p:nvSpPr>
          <p:cNvPr id="168" name="Markov mode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What is “maximum likelihood”?</a:t>
            </a:r>
            <a:endParaRPr dirty="0"/>
          </a:p>
        </p:txBody>
      </p:sp>
      <p:sp>
        <p:nvSpPr>
          <p:cNvPr id="169" name="A Markov model is one where the state at the next step depends only on the current state. I.e., the model has no “memory&quot;…"/>
          <p:cNvSpPr txBox="1">
            <a:spLocks noGrp="1"/>
          </p:cNvSpPr>
          <p:nvPr>
            <p:ph type="body" idx="1"/>
          </p:nvPr>
        </p:nvSpPr>
        <p:spPr>
          <a:prstGeom prst="rect">
            <a:avLst/>
          </a:prstGeom>
        </p:spPr>
        <p:txBody>
          <a:bodyPr/>
          <a:lstStyle/>
          <a:p>
            <a:r>
              <a:rPr lang="en-US" dirty="0"/>
              <a:t>Maximum likelihood seeks to find the tree (and other values of model parameters) that makes the observed data the most probable</a:t>
            </a:r>
          </a:p>
          <a:p>
            <a:endParaRPr lang="en-US"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alking/reading “tree”: Tree Thinking"/>
          <p:cNvSpPr txBox="1">
            <a:spLocks noGrp="1"/>
          </p:cNvSpPr>
          <p:nvPr>
            <p:ph type="title"/>
          </p:nvPr>
        </p:nvSpPr>
        <p:spPr>
          <a:prstGeom prst="rect">
            <a:avLst/>
          </a:prstGeom>
        </p:spPr>
        <p:txBody>
          <a:bodyPr/>
          <a:lstStyle/>
          <a:p>
            <a:r>
              <a:t>Talking/reading “tree”: Tree Thinking</a:t>
            </a:r>
          </a:p>
        </p:txBody>
      </p:sp>
      <p:sp>
        <p:nvSpPr>
          <p:cNvPr id="163" name="Phylogenies are cartoons/graphs/simplifications showing the pattern of relationship among the sampled tip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495300">
              <a:defRPr sz="3300"/>
            </a:pPr>
            <a:r>
              <a:t>Phylogenies are cartoons/graphs/simplifications showing the pattern of relationship among the </a:t>
            </a:r>
            <a:r>
              <a:rPr i="1"/>
              <a:t>sampled</a:t>
            </a:r>
            <a:r>
              <a:t> tips</a:t>
            </a:r>
          </a:p>
        </p:txBody>
      </p:sp>
      <p:pic>
        <p:nvPicPr>
          <p:cNvPr id="164" name="Image" descr="Image"/>
          <p:cNvPicPr>
            <a:picLocks noChangeAspect="1"/>
          </p:cNvPicPr>
          <p:nvPr/>
        </p:nvPicPr>
        <p:blipFill>
          <a:blip r:embed="rId2"/>
          <a:stretch>
            <a:fillRect/>
          </a:stretch>
        </p:blipFill>
        <p:spPr>
          <a:xfrm>
            <a:off x="12763500" y="3873500"/>
            <a:ext cx="9244980" cy="8032523"/>
          </a:xfrm>
          <a:prstGeom prst="rect">
            <a:avLst/>
          </a:prstGeom>
          <a:ln w="12700">
            <a:miter lim="400000"/>
          </a:ln>
        </p:spPr>
      </p:pic>
      <p:sp>
        <p:nvSpPr>
          <p:cNvPr id="165" name="Critical terms/concepts:…"/>
          <p:cNvSpPr txBox="1">
            <a:spLocks noGrp="1"/>
          </p:cNvSpPr>
          <p:nvPr>
            <p:ph type="body" sz="half" idx="1"/>
          </p:nvPr>
        </p:nvSpPr>
        <p:spPr>
          <a:xfrm>
            <a:off x="1206500" y="4248504"/>
            <a:ext cx="9779000" cy="8256630"/>
          </a:xfrm>
          <a:prstGeom prst="rect">
            <a:avLst/>
          </a:prstGeom>
        </p:spPr>
        <p:txBody>
          <a:bodyPr/>
          <a:lstStyle/>
          <a:p>
            <a:pPr marL="524255" indent="-524255" defTabSz="2096971">
              <a:spcBef>
                <a:spcPts val="3800"/>
              </a:spcBef>
              <a:defRPr sz="4128"/>
            </a:pPr>
            <a:r>
              <a:rPr dirty="0"/>
              <a:t>Critical terms/concepts:</a:t>
            </a:r>
          </a:p>
          <a:p>
            <a:pPr marL="1048511" lvl="1" indent="-524255" defTabSz="2096971">
              <a:spcBef>
                <a:spcPts val="3800"/>
              </a:spcBef>
              <a:defRPr sz="4128"/>
            </a:pPr>
            <a:r>
              <a:rPr dirty="0"/>
              <a:t>Most recent common ancestor</a:t>
            </a:r>
          </a:p>
          <a:p>
            <a:pPr marL="1048511" lvl="1" indent="-524255" defTabSz="2096971">
              <a:spcBef>
                <a:spcPts val="3800"/>
              </a:spcBef>
              <a:defRPr sz="4128"/>
            </a:pPr>
            <a:r>
              <a:rPr dirty="0">
                <a:solidFill>
                  <a:schemeClr val="bg1"/>
                </a:solidFill>
              </a:rPr>
              <a:t>Closest relative (“sister group”)</a:t>
            </a:r>
          </a:p>
          <a:p>
            <a:pPr marL="1048511" lvl="1" indent="-524255" defTabSz="2096971">
              <a:spcBef>
                <a:spcPts val="3800"/>
              </a:spcBef>
              <a:defRPr sz="4128"/>
            </a:pPr>
            <a:r>
              <a:rPr dirty="0">
                <a:solidFill>
                  <a:schemeClr val="bg1"/>
                </a:solidFill>
              </a:rPr>
              <a:t>Clade, monophyletic</a:t>
            </a:r>
          </a:p>
          <a:p>
            <a:pPr marL="1048511" lvl="1" indent="-524255" defTabSz="2096971">
              <a:spcBef>
                <a:spcPts val="3800"/>
              </a:spcBef>
              <a:defRPr sz="4128"/>
            </a:pPr>
            <a:r>
              <a:rPr dirty="0">
                <a:solidFill>
                  <a:schemeClr val="bg1"/>
                </a:solidFill>
              </a:rPr>
              <a:t>Cladogram vs phylogram vs chronogram</a:t>
            </a:r>
          </a:p>
          <a:p>
            <a:pPr marL="1048511" lvl="1" indent="-524255" defTabSz="2096971">
              <a:spcBef>
                <a:spcPts val="3800"/>
              </a:spcBef>
              <a:defRPr sz="4128"/>
            </a:pPr>
            <a:r>
              <a:rPr dirty="0">
                <a:solidFill>
                  <a:schemeClr val="bg1"/>
                </a:solidFill>
              </a:rPr>
              <a:t>Ancestral vs derived characters</a:t>
            </a:r>
          </a:p>
          <a:p>
            <a:pPr marL="1048511" lvl="1" indent="-524255" defTabSz="2096971">
              <a:spcBef>
                <a:spcPts val="3800"/>
              </a:spcBef>
              <a:defRPr sz="4128"/>
            </a:pPr>
            <a:r>
              <a:rPr dirty="0">
                <a:solidFill>
                  <a:schemeClr val="bg1"/>
                </a:solidFill>
              </a:rPr>
              <a:t>Primitive lineage fallacy (sampling, extinction, </a:t>
            </a:r>
            <a:r>
              <a:rPr dirty="0" err="1">
                <a:solidFill>
                  <a:schemeClr val="bg1"/>
                </a:solidFill>
              </a:rPr>
              <a:t>etc</a:t>
            </a:r>
            <a:r>
              <a:rPr dirty="0">
                <a:solidFill>
                  <a:schemeClr val="bg1"/>
                </a:solidFill>
              </a:rPr>
              <a:t>…)</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kelihood"/>
          <p:cNvSpPr txBox="1">
            <a:spLocks noGrp="1"/>
          </p:cNvSpPr>
          <p:nvPr>
            <p:ph type="title"/>
          </p:nvPr>
        </p:nvSpPr>
        <p:spPr>
          <a:prstGeom prst="rect">
            <a:avLst/>
          </a:prstGeom>
        </p:spPr>
        <p:txBody>
          <a:bodyPr/>
          <a:lstStyle/>
          <a:p>
            <a:r>
              <a:rPr dirty="0"/>
              <a:t>Likelihood</a:t>
            </a:r>
          </a:p>
        </p:txBody>
      </p:sp>
      <p:sp>
        <p:nvSpPr>
          <p:cNvPr id="168" name="Markov mode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What is “maximum likelihood”?</a:t>
            </a:r>
            <a:endParaRPr dirty="0"/>
          </a:p>
        </p:txBody>
      </p:sp>
      <p:sp>
        <p:nvSpPr>
          <p:cNvPr id="169" name="A Markov model is one where the state at the next step depends only on the current state. I.e., the model has no “memory&quot;…"/>
          <p:cNvSpPr txBox="1">
            <a:spLocks noGrp="1"/>
          </p:cNvSpPr>
          <p:nvPr>
            <p:ph type="body" idx="1"/>
          </p:nvPr>
        </p:nvSpPr>
        <p:spPr>
          <a:prstGeom prst="rect">
            <a:avLst/>
          </a:prstGeom>
        </p:spPr>
        <p:txBody>
          <a:bodyPr/>
          <a:lstStyle/>
          <a:p>
            <a:r>
              <a:rPr lang="en-US" dirty="0"/>
              <a:t>Maximum likelihood seeks to find the tree (and other values of model parameters) that makes the observed data the most probable</a:t>
            </a:r>
          </a:p>
          <a:p>
            <a:endParaRPr lang="en-US" dirty="0"/>
          </a:p>
        </p:txBody>
      </p:sp>
      <p:sp>
        <p:nvSpPr>
          <p:cNvPr id="2" name="TextBox 1">
            <a:extLst>
              <a:ext uri="{FF2B5EF4-FFF2-40B4-BE49-F238E27FC236}">
                <a16:creationId xmlns:a16="http://schemas.microsoft.com/office/drawing/2014/main" id="{79776BA5-5482-F90B-48D1-072A3A8E5B8A}"/>
              </a:ext>
            </a:extLst>
          </p:cNvPr>
          <p:cNvSpPr txBox="1"/>
          <p:nvPr/>
        </p:nvSpPr>
        <p:spPr>
          <a:xfrm>
            <a:off x="0" y="6345199"/>
            <a:ext cx="24384001" cy="63196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8800" dirty="0">
                <a:solidFill>
                  <a:schemeClr val="bg2">
                    <a:lumMod val="10000"/>
                  </a:schemeClr>
                </a:solidFill>
              </a:rPr>
              <a:t>The </a:t>
            </a:r>
            <a:r>
              <a:rPr lang="en-US" sz="8800" b="1" dirty="0">
                <a:solidFill>
                  <a:schemeClr val="bg2">
                    <a:lumMod val="10000"/>
                  </a:schemeClr>
                </a:solidFill>
              </a:rPr>
              <a:t>likelihood of the model </a:t>
            </a:r>
            <a:r>
              <a:rPr lang="en-US" sz="8800" dirty="0">
                <a:solidFill>
                  <a:schemeClr val="bg2">
                    <a:lumMod val="10000"/>
                  </a:schemeClr>
                </a:solidFill>
              </a:rPr>
              <a:t>is </a:t>
            </a:r>
            <a:br>
              <a:rPr lang="en-US" sz="8800" dirty="0">
                <a:solidFill>
                  <a:schemeClr val="bg2">
                    <a:lumMod val="10000"/>
                  </a:schemeClr>
                </a:solidFill>
              </a:rPr>
            </a:br>
            <a:r>
              <a:rPr lang="en-US" sz="8800" dirty="0">
                <a:solidFill>
                  <a:schemeClr val="bg2">
                    <a:lumMod val="10000"/>
                  </a:schemeClr>
                </a:solidFill>
              </a:rPr>
              <a:t>the </a:t>
            </a:r>
            <a:r>
              <a:rPr lang="en-US" sz="8800" b="1" dirty="0">
                <a:solidFill>
                  <a:schemeClr val="bg2">
                    <a:lumMod val="10000"/>
                  </a:schemeClr>
                </a:solidFill>
              </a:rPr>
              <a:t>probability of the data </a:t>
            </a:r>
            <a:r>
              <a:rPr lang="en-US" sz="8800" dirty="0">
                <a:solidFill>
                  <a:schemeClr val="bg2">
                    <a:lumMod val="10000"/>
                  </a:schemeClr>
                </a:solidFill>
              </a:rPr>
              <a:t>given that model</a:t>
            </a:r>
          </a:p>
          <a:p>
            <a:br>
              <a:rPr lang="en-US" sz="4800" dirty="0">
                <a:solidFill>
                  <a:schemeClr val="bg2">
                    <a:lumMod val="10000"/>
                  </a:schemeClr>
                </a:solidFill>
              </a:rPr>
            </a:br>
            <a:r>
              <a:rPr lang="en-US" sz="4800" dirty="0">
                <a:solidFill>
                  <a:schemeClr val="bg1"/>
                </a:solidFill>
              </a:rPr>
              <a:t>(a particular set of model parameter values—including a phylogeny and all its branch lengths—has a particular probability of producing your data, e.g., your sequence alignment)</a:t>
            </a:r>
          </a:p>
          <a:p>
            <a:pPr marL="0" marR="0" indent="0" algn="ctr" defTabSz="2438338"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250578677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kelihood"/>
          <p:cNvSpPr txBox="1">
            <a:spLocks noGrp="1"/>
          </p:cNvSpPr>
          <p:nvPr>
            <p:ph type="title"/>
          </p:nvPr>
        </p:nvSpPr>
        <p:spPr>
          <a:prstGeom prst="rect">
            <a:avLst/>
          </a:prstGeom>
        </p:spPr>
        <p:txBody>
          <a:bodyPr/>
          <a:lstStyle/>
          <a:p>
            <a:r>
              <a:rPr dirty="0"/>
              <a:t>Likelihood</a:t>
            </a:r>
          </a:p>
        </p:txBody>
      </p:sp>
      <p:sp>
        <p:nvSpPr>
          <p:cNvPr id="168" name="Markov mode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What is “maximum likelihood”?</a:t>
            </a:r>
            <a:endParaRPr dirty="0"/>
          </a:p>
        </p:txBody>
      </p:sp>
      <p:sp>
        <p:nvSpPr>
          <p:cNvPr id="169" name="A Markov model is one where the state at the next step depends only on the current state. I.e., the model has no “memory&quot;…"/>
          <p:cNvSpPr txBox="1">
            <a:spLocks noGrp="1"/>
          </p:cNvSpPr>
          <p:nvPr>
            <p:ph type="body" idx="1"/>
          </p:nvPr>
        </p:nvSpPr>
        <p:spPr>
          <a:prstGeom prst="rect">
            <a:avLst/>
          </a:prstGeom>
        </p:spPr>
        <p:txBody>
          <a:bodyPr/>
          <a:lstStyle/>
          <a:p>
            <a:r>
              <a:rPr lang="en-US" dirty="0"/>
              <a:t>Maximum likelihood seeks to find the tree (and other values of model parameters) that makes the observed data the most probable</a:t>
            </a:r>
          </a:p>
          <a:p>
            <a:endParaRPr lang="en-US" dirty="0"/>
          </a:p>
        </p:txBody>
      </p:sp>
      <p:sp>
        <p:nvSpPr>
          <p:cNvPr id="2" name="TextBox 1">
            <a:extLst>
              <a:ext uri="{FF2B5EF4-FFF2-40B4-BE49-F238E27FC236}">
                <a16:creationId xmlns:a16="http://schemas.microsoft.com/office/drawing/2014/main" id="{79776BA5-5482-F90B-48D1-072A3A8E5B8A}"/>
              </a:ext>
            </a:extLst>
          </p:cNvPr>
          <p:cNvSpPr txBox="1"/>
          <p:nvPr/>
        </p:nvSpPr>
        <p:spPr>
          <a:xfrm>
            <a:off x="0" y="6345199"/>
            <a:ext cx="24384001" cy="63196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8800" dirty="0">
                <a:solidFill>
                  <a:schemeClr val="bg2">
                    <a:lumMod val="10000"/>
                  </a:schemeClr>
                </a:solidFill>
              </a:rPr>
              <a:t>The </a:t>
            </a:r>
            <a:r>
              <a:rPr lang="en-US" sz="8800" b="1" dirty="0">
                <a:solidFill>
                  <a:schemeClr val="bg2">
                    <a:lumMod val="10000"/>
                  </a:schemeClr>
                </a:solidFill>
              </a:rPr>
              <a:t>likelihood of the model </a:t>
            </a:r>
            <a:r>
              <a:rPr lang="en-US" sz="8800" dirty="0">
                <a:solidFill>
                  <a:schemeClr val="bg2">
                    <a:lumMod val="10000"/>
                  </a:schemeClr>
                </a:solidFill>
              </a:rPr>
              <a:t>is </a:t>
            </a:r>
            <a:br>
              <a:rPr lang="en-US" sz="8800" dirty="0">
                <a:solidFill>
                  <a:schemeClr val="bg2">
                    <a:lumMod val="10000"/>
                  </a:schemeClr>
                </a:solidFill>
              </a:rPr>
            </a:br>
            <a:r>
              <a:rPr lang="en-US" sz="8800" dirty="0">
                <a:solidFill>
                  <a:schemeClr val="bg2">
                    <a:lumMod val="10000"/>
                  </a:schemeClr>
                </a:solidFill>
              </a:rPr>
              <a:t>the </a:t>
            </a:r>
            <a:r>
              <a:rPr lang="en-US" sz="8800" b="1" dirty="0">
                <a:solidFill>
                  <a:schemeClr val="bg2">
                    <a:lumMod val="10000"/>
                  </a:schemeClr>
                </a:solidFill>
              </a:rPr>
              <a:t>probability of the data </a:t>
            </a:r>
            <a:r>
              <a:rPr lang="en-US" sz="8800" dirty="0">
                <a:solidFill>
                  <a:schemeClr val="bg2">
                    <a:lumMod val="10000"/>
                  </a:schemeClr>
                </a:solidFill>
              </a:rPr>
              <a:t>given that model</a:t>
            </a:r>
          </a:p>
          <a:p>
            <a:br>
              <a:rPr lang="en-US" sz="4800" dirty="0">
                <a:solidFill>
                  <a:schemeClr val="bg2">
                    <a:lumMod val="10000"/>
                  </a:schemeClr>
                </a:solidFill>
              </a:rPr>
            </a:br>
            <a:r>
              <a:rPr lang="en-US" sz="4800" dirty="0">
                <a:solidFill>
                  <a:schemeClr val="bg2">
                    <a:lumMod val="10000"/>
                  </a:schemeClr>
                </a:solidFill>
              </a:rPr>
              <a:t>(a particular set of model parameter values—including a phylogeny and all its branch lengths—has a particular probability of producing your data, e.g., your sequence alignment)</a:t>
            </a:r>
          </a:p>
          <a:p>
            <a:pPr marL="0" marR="0" indent="0" algn="ctr" defTabSz="2438338"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205872943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C682-EF0C-80AD-C047-D04E3BB67B57}"/>
            </a:ext>
          </a:extLst>
        </p:cNvPr>
        <p:cNvGrpSpPr/>
        <p:nvPr/>
      </p:nvGrpSpPr>
      <p:grpSpPr>
        <a:xfrm>
          <a:off x="0" y="0"/>
          <a:ext cx="0" cy="0"/>
          <a:chOff x="0" y="0"/>
          <a:chExt cx="0" cy="0"/>
        </a:xfrm>
      </p:grpSpPr>
      <p:sp>
        <p:nvSpPr>
          <p:cNvPr id="167" name="Likelihood">
            <a:extLst>
              <a:ext uri="{FF2B5EF4-FFF2-40B4-BE49-F238E27FC236}">
                <a16:creationId xmlns:a16="http://schemas.microsoft.com/office/drawing/2014/main" id="{DD5951AA-8F5D-9AC8-9DDB-DBF29DC2D75B}"/>
              </a:ext>
            </a:extLst>
          </p:cNvPr>
          <p:cNvSpPr txBox="1">
            <a:spLocks noGrp="1"/>
          </p:cNvSpPr>
          <p:nvPr>
            <p:ph type="title"/>
          </p:nvPr>
        </p:nvSpPr>
        <p:spPr>
          <a:prstGeom prst="rect">
            <a:avLst/>
          </a:prstGeom>
        </p:spPr>
        <p:txBody>
          <a:bodyPr/>
          <a:lstStyle/>
          <a:p>
            <a:r>
              <a:rPr dirty="0"/>
              <a:t>Likelihood</a:t>
            </a:r>
          </a:p>
        </p:txBody>
      </p:sp>
      <p:sp>
        <p:nvSpPr>
          <p:cNvPr id="168" name="Markov model">
            <a:extLst>
              <a:ext uri="{FF2B5EF4-FFF2-40B4-BE49-F238E27FC236}">
                <a16:creationId xmlns:a16="http://schemas.microsoft.com/office/drawing/2014/main" id="{287B45FF-9965-0CBA-75FD-DE56453B14A4}"/>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What is “maximum likelihood”?</a:t>
            </a:r>
            <a:endParaRPr dirty="0"/>
          </a:p>
        </p:txBody>
      </p:sp>
      <p:sp>
        <p:nvSpPr>
          <p:cNvPr id="169" name="A Markov model is one where the state at the next step depends only on the current state. I.e., the model has no “memory&quot;…">
            <a:extLst>
              <a:ext uri="{FF2B5EF4-FFF2-40B4-BE49-F238E27FC236}">
                <a16:creationId xmlns:a16="http://schemas.microsoft.com/office/drawing/2014/main" id="{74E3AF6B-1EC0-1A22-D7AE-E2F4AF095EB4}"/>
              </a:ext>
            </a:extLst>
          </p:cNvPr>
          <p:cNvSpPr txBox="1">
            <a:spLocks noGrp="1"/>
          </p:cNvSpPr>
          <p:nvPr>
            <p:ph type="body" idx="1"/>
          </p:nvPr>
        </p:nvSpPr>
        <p:spPr>
          <a:prstGeom prst="rect">
            <a:avLst/>
          </a:prstGeom>
        </p:spPr>
        <p:txBody>
          <a:bodyPr/>
          <a:lstStyle/>
          <a:p>
            <a:r>
              <a:rPr lang="en-US" dirty="0"/>
              <a:t>Maximum likelihood seeks to find the tree (and other values of model parameters) that makes the observed data the most probable</a:t>
            </a:r>
          </a:p>
          <a:p>
            <a:endParaRPr lang="en-US" dirty="0"/>
          </a:p>
        </p:txBody>
      </p:sp>
      <p:sp>
        <p:nvSpPr>
          <p:cNvPr id="2" name="TextBox 1">
            <a:extLst>
              <a:ext uri="{FF2B5EF4-FFF2-40B4-BE49-F238E27FC236}">
                <a16:creationId xmlns:a16="http://schemas.microsoft.com/office/drawing/2014/main" id="{65F7838D-E1CE-E451-7ADC-DD419B8C7730}"/>
              </a:ext>
            </a:extLst>
          </p:cNvPr>
          <p:cNvSpPr txBox="1"/>
          <p:nvPr/>
        </p:nvSpPr>
        <p:spPr>
          <a:xfrm>
            <a:off x="0" y="6345199"/>
            <a:ext cx="24384001" cy="63196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8800" dirty="0">
                <a:solidFill>
                  <a:schemeClr val="bg2">
                    <a:lumMod val="10000"/>
                  </a:schemeClr>
                </a:solidFill>
              </a:rPr>
              <a:t>The </a:t>
            </a:r>
            <a:r>
              <a:rPr lang="en-US" sz="8800" b="1" dirty="0">
                <a:solidFill>
                  <a:schemeClr val="bg2">
                    <a:lumMod val="10000"/>
                  </a:schemeClr>
                </a:solidFill>
              </a:rPr>
              <a:t>likelihood of the model </a:t>
            </a:r>
            <a:r>
              <a:rPr lang="en-US" sz="8800" dirty="0">
                <a:solidFill>
                  <a:schemeClr val="bg2">
                    <a:lumMod val="10000"/>
                  </a:schemeClr>
                </a:solidFill>
              </a:rPr>
              <a:t>is </a:t>
            </a:r>
            <a:br>
              <a:rPr lang="en-US" sz="8800" dirty="0">
                <a:solidFill>
                  <a:schemeClr val="bg2">
                    <a:lumMod val="10000"/>
                  </a:schemeClr>
                </a:solidFill>
              </a:rPr>
            </a:br>
            <a:r>
              <a:rPr lang="en-US" sz="8800" dirty="0">
                <a:solidFill>
                  <a:schemeClr val="bg2">
                    <a:lumMod val="10000"/>
                  </a:schemeClr>
                </a:solidFill>
              </a:rPr>
              <a:t>the </a:t>
            </a:r>
            <a:r>
              <a:rPr lang="en-US" sz="8800" b="1" dirty="0">
                <a:solidFill>
                  <a:schemeClr val="bg2">
                    <a:lumMod val="10000"/>
                  </a:schemeClr>
                </a:solidFill>
              </a:rPr>
              <a:t>probability of the data </a:t>
            </a:r>
            <a:r>
              <a:rPr lang="en-US" sz="8800" dirty="0">
                <a:solidFill>
                  <a:schemeClr val="bg2">
                    <a:lumMod val="10000"/>
                  </a:schemeClr>
                </a:solidFill>
              </a:rPr>
              <a:t>given that model</a:t>
            </a:r>
          </a:p>
          <a:p>
            <a:br>
              <a:rPr lang="en-US" sz="4800" dirty="0">
                <a:solidFill>
                  <a:schemeClr val="bg2">
                    <a:lumMod val="10000"/>
                  </a:schemeClr>
                </a:solidFill>
              </a:rPr>
            </a:br>
            <a:r>
              <a:rPr lang="en-US" sz="4800" dirty="0">
                <a:solidFill>
                  <a:schemeClr val="bg2">
                    <a:lumMod val="10000"/>
                  </a:schemeClr>
                </a:solidFill>
              </a:rPr>
              <a:t>(a particular set of model parameter values—including a phylogeny and all its branch lengths—has a particular probability of producing your data, e.g., your sequence alignment)</a:t>
            </a:r>
          </a:p>
          <a:p>
            <a:pPr marL="0" marR="0" indent="0" algn="ctr" defTabSz="2438338"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endParaRPr>
          </a:p>
        </p:txBody>
      </p:sp>
      <p:sp>
        <p:nvSpPr>
          <p:cNvPr id="3" name="TextBox 2">
            <a:extLst>
              <a:ext uri="{FF2B5EF4-FFF2-40B4-BE49-F238E27FC236}">
                <a16:creationId xmlns:a16="http://schemas.microsoft.com/office/drawing/2014/main" id="{DF6D29B5-4BFE-0F2D-2F17-6278AF395E79}"/>
              </a:ext>
            </a:extLst>
          </p:cNvPr>
          <p:cNvSpPr txBox="1"/>
          <p:nvPr/>
        </p:nvSpPr>
        <p:spPr>
          <a:xfrm>
            <a:off x="2311425" y="12268554"/>
            <a:ext cx="36067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(think about coin-flipping)</a:t>
            </a:r>
          </a:p>
        </p:txBody>
      </p:sp>
    </p:spTree>
    <p:extLst>
      <p:ext uri="{BB962C8B-B14F-4D97-AF65-F5344CB8AC3E}">
        <p14:creationId xmlns:p14="http://schemas.microsoft.com/office/powerpoint/2010/main" val="359773452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kelihood"/>
          <p:cNvSpPr txBox="1">
            <a:spLocks noGrp="1"/>
          </p:cNvSpPr>
          <p:nvPr>
            <p:ph type="title"/>
          </p:nvPr>
        </p:nvSpPr>
        <p:spPr>
          <a:prstGeom prst="rect">
            <a:avLst/>
          </a:prstGeom>
        </p:spPr>
        <p:txBody>
          <a:bodyPr/>
          <a:lstStyle/>
          <a:p>
            <a:r>
              <a:t>Likelihood</a:t>
            </a:r>
          </a:p>
        </p:txBody>
      </p:sp>
      <p:sp>
        <p:nvSpPr>
          <p:cNvPr id="168" name="Markov mode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US" dirty="0"/>
              <a:t>What is a phylogenetic “model”?</a:t>
            </a:r>
            <a:endParaRPr dirty="0"/>
          </a:p>
        </p:txBody>
      </p:sp>
      <p:sp>
        <p:nvSpPr>
          <p:cNvPr id="169" name="A Markov model is one where the state at the next step depends only on the current state. I.e., the model has no “memory&quot;…"/>
          <p:cNvSpPr txBox="1">
            <a:spLocks noGrp="1"/>
          </p:cNvSpPr>
          <p:nvPr>
            <p:ph type="body" idx="1"/>
          </p:nvPr>
        </p:nvSpPr>
        <p:spPr>
          <a:prstGeom prst="rect">
            <a:avLst/>
          </a:prstGeom>
        </p:spPr>
        <p:txBody>
          <a:bodyPr/>
          <a:lstStyle/>
          <a:p>
            <a:r>
              <a:rPr lang="en-US" dirty="0"/>
              <a:t>A model is simply a mathematical description of the processes generating the data. </a:t>
            </a:r>
          </a:p>
          <a:p>
            <a:pPr lvl="1"/>
            <a:r>
              <a:rPr lang="en-US" dirty="0">
                <a:solidFill>
                  <a:schemeClr val="bg1"/>
                </a:solidFill>
              </a:rPr>
              <a:t>So, for example, one might model DNA sequences as evolving along a phylogeny, with a particular rate that A’s change to T’s, etc.</a:t>
            </a:r>
            <a:endParaRPr dirty="0">
              <a:solidFill>
                <a:schemeClr val="bg1"/>
              </a:solidFill>
            </a:endParaRPr>
          </a:p>
        </p:txBody>
      </p:sp>
    </p:spTree>
    <p:extLst>
      <p:ext uri="{BB962C8B-B14F-4D97-AF65-F5344CB8AC3E}">
        <p14:creationId xmlns:p14="http://schemas.microsoft.com/office/powerpoint/2010/main" val="420468194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kelihood"/>
          <p:cNvSpPr txBox="1">
            <a:spLocks noGrp="1"/>
          </p:cNvSpPr>
          <p:nvPr>
            <p:ph type="title"/>
          </p:nvPr>
        </p:nvSpPr>
        <p:spPr>
          <a:prstGeom prst="rect">
            <a:avLst/>
          </a:prstGeom>
        </p:spPr>
        <p:txBody>
          <a:bodyPr/>
          <a:lstStyle/>
          <a:p>
            <a:r>
              <a:t>Likelihood</a:t>
            </a:r>
          </a:p>
        </p:txBody>
      </p:sp>
      <p:sp>
        <p:nvSpPr>
          <p:cNvPr id="168" name="Markov mode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dirty="0"/>
              <a:t>What is a phylogenetic “model”?</a:t>
            </a:r>
            <a:endParaRPr dirty="0"/>
          </a:p>
        </p:txBody>
      </p:sp>
      <p:sp>
        <p:nvSpPr>
          <p:cNvPr id="169" name="A Markov model is one where the state at the next step depends only on the current state. I.e., the model has no “memory&quot;…"/>
          <p:cNvSpPr txBox="1">
            <a:spLocks noGrp="1"/>
          </p:cNvSpPr>
          <p:nvPr>
            <p:ph type="body" idx="1"/>
          </p:nvPr>
        </p:nvSpPr>
        <p:spPr>
          <a:prstGeom prst="rect">
            <a:avLst/>
          </a:prstGeom>
        </p:spPr>
        <p:txBody>
          <a:bodyPr/>
          <a:lstStyle/>
          <a:p>
            <a:r>
              <a:rPr lang="en-US" dirty="0"/>
              <a:t>A model is simply a mathematical description of the processes generating the data. </a:t>
            </a:r>
          </a:p>
          <a:p>
            <a:pPr lvl="1"/>
            <a:r>
              <a:rPr lang="en-US" dirty="0"/>
              <a:t>So, for example, one might model DNA sequences as evolving along a phylogeny, with a particular rate that A’s change to T’s, etc.</a:t>
            </a:r>
            <a:endParaRPr dirty="0"/>
          </a:p>
        </p:txBody>
      </p:sp>
    </p:spTree>
    <p:extLst>
      <p:ext uri="{BB962C8B-B14F-4D97-AF65-F5344CB8AC3E}">
        <p14:creationId xmlns:p14="http://schemas.microsoft.com/office/powerpoint/2010/main" val="352997698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kelihood"/>
          <p:cNvSpPr txBox="1">
            <a:spLocks noGrp="1"/>
          </p:cNvSpPr>
          <p:nvPr>
            <p:ph type="title"/>
          </p:nvPr>
        </p:nvSpPr>
        <p:spPr>
          <a:prstGeom prst="rect">
            <a:avLst/>
          </a:prstGeom>
        </p:spPr>
        <p:txBody>
          <a:bodyPr/>
          <a:lstStyle/>
          <a:p>
            <a:r>
              <a:t>Likelihood</a:t>
            </a:r>
          </a:p>
        </p:txBody>
      </p:sp>
      <p:sp>
        <p:nvSpPr>
          <p:cNvPr id="168" name="Markov mode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Markov model</a:t>
            </a:r>
          </a:p>
        </p:txBody>
      </p:sp>
      <p:sp>
        <p:nvSpPr>
          <p:cNvPr id="169" name="A Markov model is one where the state at the next step depends only on the current state. I.e., the model has no “memory&quot;…"/>
          <p:cNvSpPr txBox="1">
            <a:spLocks noGrp="1"/>
          </p:cNvSpPr>
          <p:nvPr>
            <p:ph type="body" idx="1"/>
          </p:nvPr>
        </p:nvSpPr>
        <p:spPr>
          <a:prstGeom prst="rect">
            <a:avLst/>
          </a:prstGeom>
        </p:spPr>
        <p:txBody>
          <a:bodyPr/>
          <a:lstStyle/>
          <a:p>
            <a:r>
              <a:rPr dirty="0"/>
              <a:t>A Markov model is one where the state at the next step depends only on the current state. I.e., the model has no “memory"</a:t>
            </a:r>
          </a:p>
          <a:p>
            <a:pPr lvl="1"/>
            <a:r>
              <a:rPr dirty="0">
                <a:solidFill>
                  <a:schemeClr val="bg1"/>
                </a:solidFill>
              </a:rPr>
              <a:t>E.g., the probability of throwing a head or tail in a coin toss is independent of whether the last throw was a head or tail</a:t>
            </a:r>
          </a:p>
        </p:txBody>
      </p:sp>
    </p:spTree>
    <p:extLst>
      <p:ext uri="{BB962C8B-B14F-4D97-AF65-F5344CB8AC3E}">
        <p14:creationId xmlns:p14="http://schemas.microsoft.com/office/powerpoint/2010/main" val="341190984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Likelihood"/>
          <p:cNvSpPr txBox="1">
            <a:spLocks noGrp="1"/>
          </p:cNvSpPr>
          <p:nvPr>
            <p:ph type="title"/>
          </p:nvPr>
        </p:nvSpPr>
        <p:spPr>
          <a:prstGeom prst="rect">
            <a:avLst/>
          </a:prstGeom>
        </p:spPr>
        <p:txBody>
          <a:bodyPr/>
          <a:lstStyle/>
          <a:p>
            <a:r>
              <a:t>Likelihood</a:t>
            </a:r>
          </a:p>
        </p:txBody>
      </p:sp>
      <p:sp>
        <p:nvSpPr>
          <p:cNvPr id="168" name="Markov mode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Markov model</a:t>
            </a:r>
          </a:p>
        </p:txBody>
      </p:sp>
      <p:sp>
        <p:nvSpPr>
          <p:cNvPr id="169" name="A Markov model is one where the state at the next step depends only on the current state. I.e., the model has no “memory&quot;…"/>
          <p:cNvSpPr txBox="1">
            <a:spLocks noGrp="1"/>
          </p:cNvSpPr>
          <p:nvPr>
            <p:ph type="body" idx="1"/>
          </p:nvPr>
        </p:nvSpPr>
        <p:spPr>
          <a:prstGeom prst="rect">
            <a:avLst/>
          </a:prstGeom>
        </p:spPr>
        <p:txBody>
          <a:bodyPr/>
          <a:lstStyle/>
          <a:p>
            <a:r>
              <a:rPr dirty="0"/>
              <a:t>A Markov model is one where the state at the next step depends only on the current state. I.e., the model has no “memory"</a:t>
            </a:r>
          </a:p>
          <a:p>
            <a:pPr lvl="1"/>
            <a:r>
              <a:rPr dirty="0"/>
              <a:t>E.g., the probability of throwing a head or tail in a coin toss is independent of whether the last throw was a head or tail</a:t>
            </a:r>
            <a:endParaRPr lang="en-US" dirty="0"/>
          </a:p>
          <a:p>
            <a:pPr lvl="1"/>
            <a:r>
              <a:rPr lang="en-US" dirty="0"/>
              <a:t>Generally, we use continuous-time Markov models, or “continuous-time Markov chains” (CTMCs)</a:t>
            </a:r>
            <a:endParaRPr dirty="0"/>
          </a:p>
        </p:txBody>
      </p:sp>
    </p:spTree>
    <p:extLst>
      <p:ext uri="{BB962C8B-B14F-4D97-AF65-F5344CB8AC3E}">
        <p14:creationId xmlns:p14="http://schemas.microsoft.com/office/powerpoint/2010/main" val="33733310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1" name="Likelihood"/>
          <p:cNvSpPr txBox="1">
            <a:spLocks noGrp="1"/>
          </p:cNvSpPr>
          <p:nvPr>
            <p:ph type="title"/>
          </p:nvPr>
        </p:nvSpPr>
        <p:spPr>
          <a:prstGeom prst="rect">
            <a:avLst/>
          </a:prstGeom>
        </p:spPr>
        <p:txBody>
          <a:bodyPr/>
          <a:lstStyle/>
          <a:p>
            <a:r>
              <a:t>Likelihood</a:t>
            </a:r>
          </a:p>
        </p:txBody>
      </p:sp>
      <p:sp>
        <p:nvSpPr>
          <p:cNvPr id="172" name="The substitution fairy that switches a card to another card at a constant (average) rat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27379">
              <a:defRPr sz="4180"/>
            </a:lvl1pPr>
          </a:lstStyle>
          <a:p>
            <a:r>
              <a:t>The substitution fairy that switches a card to another card at a constant (average) rate</a:t>
            </a:r>
          </a:p>
        </p:txBody>
      </p:sp>
      <p:sp>
        <p:nvSpPr>
          <p:cNvPr id="173" name="The number of changes over time t:"/>
          <p:cNvSpPr txBox="1">
            <a:spLocks noGrp="1"/>
          </p:cNvSpPr>
          <p:nvPr>
            <p:ph type="body" idx="1"/>
          </p:nvPr>
        </p:nvSpPr>
        <p:spPr>
          <a:prstGeom prst="rect">
            <a:avLst/>
          </a:prstGeom>
        </p:spPr>
        <p:txBody>
          <a:bodyPr/>
          <a:lstStyle/>
          <a:p>
            <a:r>
              <a:t>The </a:t>
            </a:r>
            <a:r>
              <a:rPr i="1"/>
              <a:t>number</a:t>
            </a:r>
            <a:r>
              <a:t> of changes over time t:</a:t>
            </a:r>
          </a:p>
        </p:txBody>
      </p:sp>
      <p:pic>
        <p:nvPicPr>
          <p:cNvPr id="174" name="Screen Shot 2022-09-29 at 12.52.35 PM.png" descr="Screen Shot 2022-09-29 at 12.52.35 PM.png"/>
          <p:cNvPicPr>
            <a:picLocks noChangeAspect="1"/>
          </p:cNvPicPr>
          <p:nvPr/>
        </p:nvPicPr>
        <p:blipFill>
          <a:blip r:embed="rId2"/>
          <a:srcRect b="58459"/>
          <a:stretch>
            <a:fillRect/>
          </a:stretch>
        </p:blipFill>
        <p:spPr>
          <a:xfrm>
            <a:off x="8925536" y="6526873"/>
            <a:ext cx="11037084" cy="3699332"/>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ubstitution models describe the process of substitutions (changes in a sequence of, e.g., nucleotides): what are the rates of change, and from that, what is the instantaneous rate matrix?"/>
          <p:cNvSpPr txBox="1">
            <a:spLocks noGrp="1"/>
          </p:cNvSpPr>
          <p:nvPr>
            <p:ph type="body" idx="1"/>
          </p:nvPr>
        </p:nvSpPr>
        <p:spPr>
          <a:prstGeom prst="rect">
            <a:avLst/>
          </a:prstGeom>
        </p:spPr>
        <p:txBody>
          <a:bodyPr/>
          <a:lstStyle/>
          <a:p>
            <a:r>
              <a:rPr dirty="0"/>
              <a:t>Substitution models describe the process of substitutions (changes in a sequence of, e.g., nucleotides): what are the rates of change, and from that, what is the instantaneous rate matrix</a:t>
            </a:r>
          </a:p>
        </p:txBody>
      </p:sp>
      <p:sp>
        <p:nvSpPr>
          <p:cNvPr id="192" name="Likelihood"/>
          <p:cNvSpPr txBox="1">
            <a:spLocks noGrp="1"/>
          </p:cNvSpPr>
          <p:nvPr>
            <p:ph type="title"/>
          </p:nvPr>
        </p:nvSpPr>
        <p:spPr>
          <a:prstGeom prst="rect">
            <a:avLst/>
          </a:prstGeom>
        </p:spPr>
        <p:txBody>
          <a:bodyPr/>
          <a:lstStyle/>
          <a:p>
            <a:r>
              <a:t>Likelihood</a:t>
            </a:r>
          </a:p>
        </p:txBody>
      </p:sp>
      <p:sp>
        <p:nvSpPr>
          <p:cNvPr id="193" name="Substitution model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Substitution models</a:t>
            </a:r>
          </a:p>
        </p:txBody>
      </p:sp>
    </p:spTree>
    <p:extLst>
      <p:ext uri="{BB962C8B-B14F-4D97-AF65-F5344CB8AC3E}">
        <p14:creationId xmlns:p14="http://schemas.microsoft.com/office/powerpoint/2010/main" val="26833745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kelihood"/>
          <p:cNvSpPr txBox="1">
            <a:spLocks noGrp="1"/>
          </p:cNvSpPr>
          <p:nvPr>
            <p:ph type="title"/>
          </p:nvPr>
        </p:nvSpPr>
        <p:spPr>
          <a:prstGeom prst="rect">
            <a:avLst/>
          </a:prstGeom>
        </p:spPr>
        <p:txBody>
          <a:bodyPr/>
          <a:lstStyle/>
          <a:p>
            <a:r>
              <a:t>Likelihood</a:t>
            </a:r>
          </a:p>
        </p:txBody>
      </p:sp>
      <p:sp>
        <p:nvSpPr>
          <p:cNvPr id="177" name="The substitution fairy that switches a card to another card at a constant (average) rat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27379">
              <a:defRPr sz="4180"/>
            </a:lvl1pPr>
          </a:lstStyle>
          <a:p>
            <a:r>
              <a:t>The substitution fairy that switches a card to another card at a constant (average) rate</a:t>
            </a:r>
          </a:p>
        </p:txBody>
      </p:sp>
      <p:sp>
        <p:nvSpPr>
          <p:cNvPr id="178" name="The (instantaneous) rates of change:"/>
          <p:cNvSpPr txBox="1">
            <a:spLocks noGrp="1"/>
          </p:cNvSpPr>
          <p:nvPr>
            <p:ph type="body" idx="1"/>
          </p:nvPr>
        </p:nvSpPr>
        <p:spPr>
          <a:prstGeom prst="rect">
            <a:avLst/>
          </a:prstGeom>
        </p:spPr>
        <p:txBody>
          <a:bodyPr/>
          <a:lstStyle/>
          <a:p>
            <a:r>
              <a:rPr dirty="0"/>
              <a:t>The (instantaneous) </a:t>
            </a:r>
            <a:r>
              <a:rPr i="1" dirty="0"/>
              <a:t>rates</a:t>
            </a:r>
            <a:r>
              <a:rPr dirty="0"/>
              <a:t> of change:</a:t>
            </a:r>
          </a:p>
        </p:txBody>
      </p:sp>
      <p:pic>
        <p:nvPicPr>
          <p:cNvPr id="179" name="Screen Shot 2022-09-29 at 12.52.35 PM.png" descr="Screen Shot 2022-09-29 at 12.52.35 PM.png"/>
          <p:cNvPicPr>
            <a:picLocks noChangeAspect="1"/>
          </p:cNvPicPr>
          <p:nvPr/>
        </p:nvPicPr>
        <p:blipFill>
          <a:blip r:embed="rId2"/>
          <a:srcRect b="58459"/>
          <a:stretch>
            <a:fillRect/>
          </a:stretch>
        </p:blipFill>
        <p:spPr>
          <a:xfrm>
            <a:off x="8925536" y="6526873"/>
            <a:ext cx="11037084" cy="3699332"/>
          </a:xfrm>
          <a:prstGeom prst="rect">
            <a:avLst/>
          </a:prstGeom>
          <a:ln w="12700">
            <a:miter lim="400000"/>
          </a:ln>
        </p:spPr>
      </p:pic>
      <p:pic>
        <p:nvPicPr>
          <p:cNvPr id="180" name="Screen Shot 2022-09-29 at 12.52.35 PM.png" descr="Screen Shot 2022-09-29 at 12.52.35 PM.png"/>
          <p:cNvPicPr>
            <a:picLocks noChangeAspect="1"/>
          </p:cNvPicPr>
          <p:nvPr/>
        </p:nvPicPr>
        <p:blipFill>
          <a:blip r:embed="rId2"/>
          <a:srcRect t="56753"/>
          <a:stretch>
            <a:fillRect/>
          </a:stretch>
        </p:blipFill>
        <p:spPr>
          <a:xfrm>
            <a:off x="8925536" y="6450872"/>
            <a:ext cx="11037084" cy="3851297"/>
          </a:xfrm>
          <a:prstGeom prst="rect">
            <a:avLst/>
          </a:prstGeom>
          <a:ln w="12700">
            <a:miter lim="400000"/>
          </a:ln>
        </p:spPr>
      </p:pic>
      <p:sp>
        <p:nvSpPr>
          <p:cNvPr id="2" name="TextBox 1">
            <a:extLst>
              <a:ext uri="{FF2B5EF4-FFF2-40B4-BE49-F238E27FC236}">
                <a16:creationId xmlns:a16="http://schemas.microsoft.com/office/drawing/2014/main" id="{89C9DEC4-4F78-BE45-3240-117525D95DF8}"/>
              </a:ext>
            </a:extLst>
          </p:cNvPr>
          <p:cNvSpPr txBox="1"/>
          <p:nvPr/>
        </p:nvSpPr>
        <p:spPr>
          <a:xfrm>
            <a:off x="2340161" y="6526873"/>
            <a:ext cx="5451715"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rPr>
              <a:t>(This is a convenient fairy with a convenient deck: all the suits are present in the same frequency, and the fairy picks a card from the deck at random)</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D3739-A1CA-D607-7F32-9E0BB923D3E9}"/>
            </a:ext>
          </a:extLst>
        </p:cNvPr>
        <p:cNvGrpSpPr/>
        <p:nvPr/>
      </p:nvGrpSpPr>
      <p:grpSpPr>
        <a:xfrm>
          <a:off x="0" y="0"/>
          <a:ext cx="0" cy="0"/>
          <a:chOff x="0" y="0"/>
          <a:chExt cx="0" cy="0"/>
        </a:xfrm>
      </p:grpSpPr>
      <p:sp>
        <p:nvSpPr>
          <p:cNvPr id="162" name="Talking/reading “tree”: Tree Thinking">
            <a:extLst>
              <a:ext uri="{FF2B5EF4-FFF2-40B4-BE49-F238E27FC236}">
                <a16:creationId xmlns:a16="http://schemas.microsoft.com/office/drawing/2014/main" id="{2C91E701-1084-EF6C-2CDD-E62AB40961B3}"/>
              </a:ext>
            </a:extLst>
          </p:cNvPr>
          <p:cNvSpPr txBox="1">
            <a:spLocks noGrp="1"/>
          </p:cNvSpPr>
          <p:nvPr>
            <p:ph type="title"/>
          </p:nvPr>
        </p:nvSpPr>
        <p:spPr>
          <a:prstGeom prst="rect">
            <a:avLst/>
          </a:prstGeom>
        </p:spPr>
        <p:txBody>
          <a:bodyPr/>
          <a:lstStyle/>
          <a:p>
            <a:r>
              <a:t>Talking/reading “tree”: Tree Thinking</a:t>
            </a:r>
          </a:p>
        </p:txBody>
      </p:sp>
      <p:sp>
        <p:nvSpPr>
          <p:cNvPr id="163" name="Phylogenies are cartoons/graphs/simplifications showing the pattern of relationship among the sampled tips">
            <a:extLst>
              <a:ext uri="{FF2B5EF4-FFF2-40B4-BE49-F238E27FC236}">
                <a16:creationId xmlns:a16="http://schemas.microsoft.com/office/drawing/2014/main" id="{AD07988C-9156-D82C-04BE-D89FB045F16C}"/>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95300">
              <a:defRPr sz="3300"/>
            </a:pPr>
            <a:r>
              <a:t>Phylogenies are cartoons/graphs/simplifications showing the pattern of relationship among the </a:t>
            </a:r>
            <a:r>
              <a:rPr i="1"/>
              <a:t>sampled</a:t>
            </a:r>
            <a:r>
              <a:t> tips</a:t>
            </a:r>
          </a:p>
        </p:txBody>
      </p:sp>
      <p:pic>
        <p:nvPicPr>
          <p:cNvPr id="164" name="Image" descr="Image">
            <a:extLst>
              <a:ext uri="{FF2B5EF4-FFF2-40B4-BE49-F238E27FC236}">
                <a16:creationId xmlns:a16="http://schemas.microsoft.com/office/drawing/2014/main" id="{62A126C1-A266-3D36-AA45-32D6BAA0BC79}"/>
              </a:ext>
            </a:extLst>
          </p:cNvPr>
          <p:cNvPicPr>
            <a:picLocks noChangeAspect="1"/>
          </p:cNvPicPr>
          <p:nvPr/>
        </p:nvPicPr>
        <p:blipFill>
          <a:blip r:embed="rId2"/>
          <a:stretch>
            <a:fillRect/>
          </a:stretch>
        </p:blipFill>
        <p:spPr>
          <a:xfrm>
            <a:off x="12763500" y="3873500"/>
            <a:ext cx="9244980" cy="8032523"/>
          </a:xfrm>
          <a:prstGeom prst="rect">
            <a:avLst/>
          </a:prstGeom>
          <a:ln w="12700">
            <a:miter lim="400000"/>
          </a:ln>
        </p:spPr>
      </p:pic>
      <p:sp>
        <p:nvSpPr>
          <p:cNvPr id="165" name="Critical terms/concepts:…">
            <a:extLst>
              <a:ext uri="{FF2B5EF4-FFF2-40B4-BE49-F238E27FC236}">
                <a16:creationId xmlns:a16="http://schemas.microsoft.com/office/drawing/2014/main" id="{313B1997-6928-8174-75E4-A3A1B0AC634C}"/>
              </a:ext>
            </a:extLst>
          </p:cNvPr>
          <p:cNvSpPr txBox="1">
            <a:spLocks noGrp="1"/>
          </p:cNvSpPr>
          <p:nvPr>
            <p:ph type="body" sz="half" idx="1"/>
          </p:nvPr>
        </p:nvSpPr>
        <p:spPr>
          <a:xfrm>
            <a:off x="1206500" y="4248504"/>
            <a:ext cx="9779000" cy="8256630"/>
          </a:xfrm>
          <a:prstGeom prst="rect">
            <a:avLst/>
          </a:prstGeom>
        </p:spPr>
        <p:txBody>
          <a:bodyPr/>
          <a:lstStyle/>
          <a:p>
            <a:pPr marL="524255" indent="-524255" defTabSz="2096971">
              <a:spcBef>
                <a:spcPts val="3800"/>
              </a:spcBef>
              <a:defRPr sz="4128"/>
            </a:pPr>
            <a:r>
              <a:rPr dirty="0"/>
              <a:t>Critical terms/concepts:</a:t>
            </a:r>
          </a:p>
          <a:p>
            <a:pPr marL="1048511" lvl="1" indent="-524255" defTabSz="2096971">
              <a:spcBef>
                <a:spcPts val="3800"/>
              </a:spcBef>
              <a:defRPr sz="4128"/>
            </a:pPr>
            <a:r>
              <a:rPr dirty="0"/>
              <a:t>Most recent common ancestor</a:t>
            </a:r>
          </a:p>
          <a:p>
            <a:pPr marL="1048511" lvl="1" indent="-524255" defTabSz="2096971">
              <a:spcBef>
                <a:spcPts val="3800"/>
              </a:spcBef>
              <a:defRPr sz="4128"/>
            </a:pPr>
            <a:r>
              <a:rPr dirty="0"/>
              <a:t>Closest relative (“sister group”)</a:t>
            </a:r>
          </a:p>
          <a:p>
            <a:pPr marL="1048511" lvl="1" indent="-524255" defTabSz="2096971">
              <a:spcBef>
                <a:spcPts val="3800"/>
              </a:spcBef>
              <a:defRPr sz="4128"/>
            </a:pPr>
            <a:r>
              <a:rPr dirty="0">
                <a:solidFill>
                  <a:schemeClr val="bg1"/>
                </a:solidFill>
              </a:rPr>
              <a:t>Clade, monophyletic</a:t>
            </a:r>
          </a:p>
          <a:p>
            <a:pPr marL="1048511" lvl="1" indent="-524255" defTabSz="2096971">
              <a:spcBef>
                <a:spcPts val="3800"/>
              </a:spcBef>
              <a:defRPr sz="4128"/>
            </a:pPr>
            <a:r>
              <a:rPr dirty="0">
                <a:solidFill>
                  <a:schemeClr val="bg1"/>
                </a:solidFill>
              </a:rPr>
              <a:t>Cladogram vs phylogram vs chronogram</a:t>
            </a:r>
          </a:p>
          <a:p>
            <a:pPr marL="1048511" lvl="1" indent="-524255" defTabSz="2096971">
              <a:spcBef>
                <a:spcPts val="3800"/>
              </a:spcBef>
              <a:defRPr sz="4128"/>
            </a:pPr>
            <a:r>
              <a:rPr dirty="0">
                <a:solidFill>
                  <a:schemeClr val="bg1"/>
                </a:solidFill>
              </a:rPr>
              <a:t>Ancestral vs derived characters</a:t>
            </a:r>
          </a:p>
          <a:p>
            <a:pPr marL="1048511" lvl="1" indent="-524255" defTabSz="2096971">
              <a:spcBef>
                <a:spcPts val="3800"/>
              </a:spcBef>
              <a:defRPr sz="4128"/>
            </a:pPr>
            <a:r>
              <a:rPr dirty="0">
                <a:solidFill>
                  <a:schemeClr val="bg1"/>
                </a:solidFill>
              </a:rPr>
              <a:t>Primitive lineage fallacy (sampling, extinction, </a:t>
            </a:r>
            <a:r>
              <a:rPr dirty="0" err="1">
                <a:solidFill>
                  <a:schemeClr val="bg1"/>
                </a:solidFill>
              </a:rPr>
              <a:t>etc</a:t>
            </a:r>
            <a:r>
              <a:rPr dirty="0">
                <a:solidFill>
                  <a:schemeClr val="bg1"/>
                </a:solidFill>
              </a:rPr>
              <a:t>…)</a:t>
            </a:r>
          </a:p>
        </p:txBody>
      </p:sp>
    </p:spTree>
    <p:extLst>
      <p:ext uri="{BB962C8B-B14F-4D97-AF65-F5344CB8AC3E}">
        <p14:creationId xmlns:p14="http://schemas.microsoft.com/office/powerpoint/2010/main" val="268687959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kelihood"/>
          <p:cNvSpPr txBox="1">
            <a:spLocks noGrp="1"/>
          </p:cNvSpPr>
          <p:nvPr>
            <p:ph type="title"/>
          </p:nvPr>
        </p:nvSpPr>
        <p:spPr>
          <a:prstGeom prst="rect">
            <a:avLst/>
          </a:prstGeom>
        </p:spPr>
        <p:txBody>
          <a:bodyPr/>
          <a:lstStyle/>
          <a:p>
            <a:r>
              <a:t>Likelihood</a:t>
            </a:r>
          </a:p>
        </p:txBody>
      </p:sp>
      <p:sp>
        <p:nvSpPr>
          <p:cNvPr id="177" name="The substitution fairy that switches a card to another card at a constant (average) rat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27379">
              <a:defRPr sz="4180"/>
            </a:lvl1pPr>
          </a:lstStyle>
          <a:p>
            <a:r>
              <a:t>The substitution fairy that switches a card to another card at a constant (average) rate</a:t>
            </a:r>
          </a:p>
        </p:txBody>
      </p:sp>
      <p:sp>
        <p:nvSpPr>
          <p:cNvPr id="178" name="The (instantaneous) rates of change:"/>
          <p:cNvSpPr txBox="1">
            <a:spLocks noGrp="1"/>
          </p:cNvSpPr>
          <p:nvPr>
            <p:ph type="body" idx="1"/>
          </p:nvPr>
        </p:nvSpPr>
        <p:spPr>
          <a:prstGeom prst="rect">
            <a:avLst/>
          </a:prstGeom>
        </p:spPr>
        <p:txBody>
          <a:bodyPr/>
          <a:lstStyle/>
          <a:p>
            <a:r>
              <a:rPr dirty="0"/>
              <a:t>The (instantaneous) </a:t>
            </a:r>
            <a:r>
              <a:rPr i="1" dirty="0"/>
              <a:t>rates</a:t>
            </a:r>
            <a:r>
              <a:rPr dirty="0"/>
              <a:t> of change:</a:t>
            </a:r>
          </a:p>
        </p:txBody>
      </p:sp>
      <p:pic>
        <p:nvPicPr>
          <p:cNvPr id="179" name="Screen Shot 2022-09-29 at 12.52.35 PM.png" descr="Screen Shot 2022-09-29 at 12.52.35 PM.png"/>
          <p:cNvPicPr>
            <a:picLocks noChangeAspect="1"/>
          </p:cNvPicPr>
          <p:nvPr/>
        </p:nvPicPr>
        <p:blipFill>
          <a:blip r:embed="rId2"/>
          <a:srcRect b="58459"/>
          <a:stretch>
            <a:fillRect/>
          </a:stretch>
        </p:blipFill>
        <p:spPr>
          <a:xfrm>
            <a:off x="8925536" y="6526873"/>
            <a:ext cx="11037084" cy="3699332"/>
          </a:xfrm>
          <a:prstGeom prst="rect">
            <a:avLst/>
          </a:prstGeom>
          <a:ln w="12700">
            <a:miter lim="400000"/>
          </a:ln>
        </p:spPr>
      </p:pic>
      <p:pic>
        <p:nvPicPr>
          <p:cNvPr id="180" name="Screen Shot 2022-09-29 at 12.52.35 PM.png" descr="Screen Shot 2022-09-29 at 12.52.35 PM.png"/>
          <p:cNvPicPr>
            <a:picLocks noChangeAspect="1"/>
          </p:cNvPicPr>
          <p:nvPr/>
        </p:nvPicPr>
        <p:blipFill>
          <a:blip r:embed="rId2"/>
          <a:srcRect t="56753"/>
          <a:stretch>
            <a:fillRect/>
          </a:stretch>
        </p:blipFill>
        <p:spPr>
          <a:xfrm>
            <a:off x="8925536" y="6450872"/>
            <a:ext cx="11037084" cy="3851297"/>
          </a:xfrm>
          <a:prstGeom prst="rect">
            <a:avLst/>
          </a:prstGeom>
          <a:ln w="12700">
            <a:miter lim="400000"/>
          </a:ln>
        </p:spPr>
      </p:pic>
      <p:sp>
        <p:nvSpPr>
          <p:cNvPr id="2" name="TextBox 1">
            <a:extLst>
              <a:ext uri="{FF2B5EF4-FFF2-40B4-BE49-F238E27FC236}">
                <a16:creationId xmlns:a16="http://schemas.microsoft.com/office/drawing/2014/main" id="{89C9DEC4-4F78-BE45-3240-117525D95DF8}"/>
              </a:ext>
            </a:extLst>
          </p:cNvPr>
          <p:cNvSpPr txBox="1"/>
          <p:nvPr/>
        </p:nvSpPr>
        <p:spPr>
          <a:xfrm>
            <a:off x="2340161" y="6526873"/>
            <a:ext cx="5451715"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rPr>
              <a:t>(This is a convenient fairy with a convenient deck: all the suits are present in the same frequency, and the fairy picks a card from the deck at random)</a:t>
            </a:r>
          </a:p>
        </p:txBody>
      </p:sp>
      <p:sp>
        <p:nvSpPr>
          <p:cNvPr id="3" name="TextBox 2">
            <a:extLst>
              <a:ext uri="{FF2B5EF4-FFF2-40B4-BE49-F238E27FC236}">
                <a16:creationId xmlns:a16="http://schemas.microsoft.com/office/drawing/2014/main" id="{8F6BAD66-BD1C-C6F8-8F42-EF009677CDA7}"/>
              </a:ext>
            </a:extLst>
          </p:cNvPr>
          <p:cNvSpPr txBox="1"/>
          <p:nvPr/>
        </p:nvSpPr>
        <p:spPr>
          <a:xfrm>
            <a:off x="3923485" y="11363091"/>
            <a:ext cx="9526647"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bg2">
                    <a:lumMod val="10000"/>
                  </a:schemeClr>
                </a:solidFill>
                <a:effectLst/>
                <a:uFillTx/>
                <a:latin typeface="+mn-lt"/>
                <a:ea typeface="+mn-ea"/>
                <a:cs typeface="+mn-cs"/>
                <a:sym typeface="Helvetica Neue"/>
              </a:rPr>
              <a:t>The all-powerful “Q-matrix”</a:t>
            </a:r>
          </a:p>
        </p:txBody>
      </p:sp>
    </p:spTree>
    <p:extLst>
      <p:ext uri="{BB962C8B-B14F-4D97-AF65-F5344CB8AC3E}">
        <p14:creationId xmlns:p14="http://schemas.microsoft.com/office/powerpoint/2010/main" val="305886416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kelihood"/>
          <p:cNvSpPr txBox="1">
            <a:spLocks noGrp="1"/>
          </p:cNvSpPr>
          <p:nvPr>
            <p:ph type="title"/>
          </p:nvPr>
        </p:nvSpPr>
        <p:spPr>
          <a:prstGeom prst="rect">
            <a:avLst/>
          </a:prstGeom>
        </p:spPr>
        <p:txBody>
          <a:bodyPr/>
          <a:lstStyle/>
          <a:p>
            <a:r>
              <a:t>Likelihood</a:t>
            </a:r>
          </a:p>
        </p:txBody>
      </p:sp>
      <p:sp>
        <p:nvSpPr>
          <p:cNvPr id="177" name="The substitution fairy that switches a card to another card at a constant (average) rat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27379">
              <a:defRPr sz="4180"/>
            </a:lvl1pPr>
          </a:lstStyle>
          <a:p>
            <a:r>
              <a:t>The substitution fairy that switches a card to another card at a constant (average) rate</a:t>
            </a:r>
          </a:p>
        </p:txBody>
      </p:sp>
      <p:sp>
        <p:nvSpPr>
          <p:cNvPr id="178" name="The (instantaneous) rates of change:"/>
          <p:cNvSpPr txBox="1">
            <a:spLocks noGrp="1"/>
          </p:cNvSpPr>
          <p:nvPr>
            <p:ph type="body" idx="1"/>
          </p:nvPr>
        </p:nvSpPr>
        <p:spPr>
          <a:prstGeom prst="rect">
            <a:avLst/>
          </a:prstGeom>
        </p:spPr>
        <p:txBody>
          <a:bodyPr/>
          <a:lstStyle/>
          <a:p>
            <a:r>
              <a:rPr dirty="0"/>
              <a:t>The </a:t>
            </a:r>
            <a:r>
              <a:rPr lang="en-US" dirty="0"/>
              <a:t>corresponding probability matrix</a:t>
            </a:r>
            <a:r>
              <a:rPr dirty="0"/>
              <a:t>:</a:t>
            </a:r>
          </a:p>
        </p:txBody>
      </p:sp>
      <p:pic>
        <p:nvPicPr>
          <p:cNvPr id="179" name="Screen Shot 2022-09-29 at 12.52.35 PM.png" descr="Screen Shot 2022-09-29 at 12.52.35 PM.png"/>
          <p:cNvPicPr>
            <a:picLocks noChangeAspect="1"/>
          </p:cNvPicPr>
          <p:nvPr/>
        </p:nvPicPr>
        <p:blipFill>
          <a:blip r:embed="rId2"/>
          <a:srcRect b="58459"/>
          <a:stretch>
            <a:fillRect/>
          </a:stretch>
        </p:blipFill>
        <p:spPr>
          <a:xfrm>
            <a:off x="8925536" y="6526873"/>
            <a:ext cx="11037084" cy="3699332"/>
          </a:xfrm>
          <a:prstGeom prst="rect">
            <a:avLst/>
          </a:prstGeom>
          <a:ln w="12700">
            <a:miter lim="400000"/>
          </a:ln>
        </p:spPr>
      </p:pic>
      <p:pic>
        <p:nvPicPr>
          <p:cNvPr id="2" name="Screen Shot 2022-09-29 at 1.00.55 PM.png" descr="Screen Shot 2022-09-29 at 1.00.55 PM.png">
            <a:extLst>
              <a:ext uri="{FF2B5EF4-FFF2-40B4-BE49-F238E27FC236}">
                <a16:creationId xmlns:a16="http://schemas.microsoft.com/office/drawing/2014/main" id="{A941E0E4-8067-FE92-7A6E-E73826F20BDC}"/>
              </a:ext>
            </a:extLst>
          </p:cNvPr>
          <p:cNvPicPr>
            <a:picLocks noChangeAspect="1"/>
          </p:cNvPicPr>
          <p:nvPr/>
        </p:nvPicPr>
        <p:blipFill>
          <a:blip r:embed="rId3"/>
          <a:stretch>
            <a:fillRect/>
          </a:stretch>
        </p:blipFill>
        <p:spPr>
          <a:xfrm>
            <a:off x="7846832" y="6623958"/>
            <a:ext cx="12033443" cy="3505104"/>
          </a:xfrm>
          <a:prstGeom prst="rect">
            <a:avLst/>
          </a:prstGeom>
          <a:ln w="12700">
            <a:miter lim="400000"/>
          </a:ln>
        </p:spPr>
      </p:pic>
      <p:sp>
        <p:nvSpPr>
          <p:cNvPr id="3" name="TextBox 2">
            <a:extLst>
              <a:ext uri="{FF2B5EF4-FFF2-40B4-BE49-F238E27FC236}">
                <a16:creationId xmlns:a16="http://schemas.microsoft.com/office/drawing/2014/main" id="{D30CE388-D418-92A6-FB44-ADEA95B8A895}"/>
              </a:ext>
            </a:extLst>
          </p:cNvPr>
          <p:cNvSpPr txBox="1"/>
          <p:nvPr/>
        </p:nvSpPr>
        <p:spPr>
          <a:xfrm>
            <a:off x="2340161" y="7634868"/>
            <a:ext cx="545171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rPr>
              <a:t>(We’ll ignore how we get to this for now)</a:t>
            </a:r>
          </a:p>
        </p:txBody>
      </p:sp>
      <p:sp>
        <p:nvSpPr>
          <p:cNvPr id="4" name="TextBox 3">
            <a:extLst>
              <a:ext uri="{FF2B5EF4-FFF2-40B4-BE49-F238E27FC236}">
                <a16:creationId xmlns:a16="http://schemas.microsoft.com/office/drawing/2014/main" id="{A1E01177-401B-A8DD-E347-52455230A35E}"/>
              </a:ext>
            </a:extLst>
          </p:cNvPr>
          <p:cNvSpPr txBox="1"/>
          <p:nvPr/>
        </p:nvSpPr>
        <p:spPr>
          <a:xfrm>
            <a:off x="14444078" y="11069824"/>
            <a:ext cx="926704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rPr>
              <a:t>(</a:t>
            </a:r>
            <a:r>
              <a:rPr kumimoji="0" lang="en-US" sz="3600" b="0" i="1" u="none" strike="noStrike" cap="none" spc="0" normalizeH="0" dirty="0" err="1">
                <a:ln>
                  <a:noFill/>
                </a:ln>
                <a:solidFill>
                  <a:schemeClr val="bg2">
                    <a:lumMod val="10000"/>
                  </a:schemeClr>
                </a:solidFill>
                <a:effectLst/>
                <a:uFillTx/>
                <a:latin typeface="Book Antiqua" panose="02040602050305030304" pitchFamily="18" charset="0"/>
                <a:ea typeface="+mn-ea"/>
                <a:cs typeface="+mn-cs"/>
                <a:sym typeface="Helvetica Neue"/>
              </a:rPr>
              <a:t>ut</a:t>
            </a:r>
            <a:r>
              <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rPr>
              <a:t> is the rate times the time – </a:t>
            </a:r>
            <a:r>
              <a:rPr kumimoji="0" lang="en-US" sz="3600" b="0" i="0" u="none" strike="noStrike" cap="none" spc="0" normalizeH="0" baseline="0" dirty="0" err="1">
                <a:ln>
                  <a:noFill/>
                </a:ln>
                <a:solidFill>
                  <a:schemeClr val="bg2">
                    <a:lumMod val="10000"/>
                  </a:schemeClr>
                </a:solidFill>
                <a:effectLst/>
                <a:uFillTx/>
                <a:latin typeface="+mn-lt"/>
                <a:ea typeface="+mn-ea"/>
                <a:cs typeface="+mn-cs"/>
                <a:sym typeface="Helvetica Neue"/>
              </a:rPr>
              <a:t>ie</a:t>
            </a:r>
            <a:r>
              <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rPr>
              <a:t>, the branch length)</a:t>
            </a:r>
          </a:p>
        </p:txBody>
      </p:sp>
    </p:spTree>
    <p:extLst>
      <p:ext uri="{BB962C8B-B14F-4D97-AF65-F5344CB8AC3E}">
        <p14:creationId xmlns:p14="http://schemas.microsoft.com/office/powerpoint/2010/main" val="326731536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he frequency of differences in two sequences as a function of the distance…"/>
          <p:cNvSpPr txBox="1">
            <a:spLocks noGrp="1"/>
          </p:cNvSpPr>
          <p:nvPr>
            <p:ph type="body" sz="half" idx="1"/>
          </p:nvPr>
        </p:nvSpPr>
        <p:spPr>
          <a:xfrm>
            <a:off x="1206500" y="4248504"/>
            <a:ext cx="8856250" cy="8256012"/>
          </a:xfrm>
          <a:prstGeom prst="rect">
            <a:avLst/>
          </a:prstGeom>
        </p:spPr>
        <p:txBody>
          <a:bodyPr/>
          <a:lstStyle/>
          <a:p>
            <a:r>
              <a:rPr dirty="0"/>
              <a:t>The frequency of differences in two sequences as a function of the distance</a:t>
            </a:r>
          </a:p>
          <a:p>
            <a:pPr lvl="1"/>
            <a:r>
              <a:rPr dirty="0">
                <a:solidFill>
                  <a:schemeClr val="bg1"/>
                </a:solidFill>
              </a:rPr>
              <a:t>Why does this curve flatten out?</a:t>
            </a:r>
          </a:p>
          <a:p>
            <a:pPr lvl="1"/>
            <a:r>
              <a:rPr dirty="0">
                <a:solidFill>
                  <a:schemeClr val="bg1"/>
                </a:solidFill>
              </a:rPr>
              <a:t>Why at .75?</a:t>
            </a:r>
          </a:p>
        </p:txBody>
      </p:sp>
      <p:sp>
        <p:nvSpPr>
          <p:cNvPr id="187" name="Likelihood"/>
          <p:cNvSpPr txBox="1">
            <a:spLocks noGrp="1"/>
          </p:cNvSpPr>
          <p:nvPr>
            <p:ph type="title"/>
          </p:nvPr>
        </p:nvSpPr>
        <p:spPr>
          <a:prstGeom prst="rect">
            <a:avLst/>
          </a:prstGeom>
        </p:spPr>
        <p:txBody>
          <a:bodyPr/>
          <a:lstStyle/>
          <a:p>
            <a:r>
              <a:t>Likelihood</a:t>
            </a:r>
          </a:p>
        </p:txBody>
      </p:sp>
      <p:sp>
        <p:nvSpPr>
          <p:cNvPr id="188" name="The substitution fairy that switches a card to another card at a constant (average) rat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27379">
              <a:defRPr sz="4180"/>
            </a:lvl1pPr>
          </a:lstStyle>
          <a:p>
            <a:r>
              <a:t>The substitution fairy that switches a card to another card at a constant (average) rate</a:t>
            </a:r>
          </a:p>
        </p:txBody>
      </p:sp>
      <p:pic>
        <p:nvPicPr>
          <p:cNvPr id="189" name="Screen Shot 2022-09-29 at 1.15.52 PM.png" descr="Screen Shot 2022-09-29 at 1.15.52 PM.png"/>
          <p:cNvPicPr>
            <a:picLocks noChangeAspect="1"/>
          </p:cNvPicPr>
          <p:nvPr/>
        </p:nvPicPr>
        <p:blipFill>
          <a:blip r:embed="rId2"/>
          <a:stretch>
            <a:fillRect/>
          </a:stretch>
        </p:blipFill>
        <p:spPr>
          <a:xfrm>
            <a:off x="10138684" y="4811432"/>
            <a:ext cx="11054737" cy="7130156"/>
          </a:xfrm>
          <a:prstGeom prst="rect">
            <a:avLst/>
          </a:prstGeom>
          <a:ln w="12700">
            <a:miter lim="400000"/>
          </a:ln>
        </p:spPr>
      </p:pic>
    </p:spTree>
    <p:extLst>
      <p:ext uri="{BB962C8B-B14F-4D97-AF65-F5344CB8AC3E}">
        <p14:creationId xmlns:p14="http://schemas.microsoft.com/office/powerpoint/2010/main" val="119823627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4049E-C77D-6342-0EBD-24024F7DD342}"/>
            </a:ext>
          </a:extLst>
        </p:cNvPr>
        <p:cNvGrpSpPr/>
        <p:nvPr/>
      </p:nvGrpSpPr>
      <p:grpSpPr>
        <a:xfrm>
          <a:off x="0" y="0"/>
          <a:ext cx="0" cy="0"/>
          <a:chOff x="0" y="0"/>
          <a:chExt cx="0" cy="0"/>
        </a:xfrm>
      </p:grpSpPr>
      <p:sp>
        <p:nvSpPr>
          <p:cNvPr id="186" name="The frequency of differences in two sequences as a function of the distance…">
            <a:extLst>
              <a:ext uri="{FF2B5EF4-FFF2-40B4-BE49-F238E27FC236}">
                <a16:creationId xmlns:a16="http://schemas.microsoft.com/office/drawing/2014/main" id="{D65EBEDC-BA6C-C085-C805-70545452F810}"/>
              </a:ext>
            </a:extLst>
          </p:cNvPr>
          <p:cNvSpPr txBox="1">
            <a:spLocks noGrp="1"/>
          </p:cNvSpPr>
          <p:nvPr>
            <p:ph type="body" sz="half" idx="1"/>
          </p:nvPr>
        </p:nvSpPr>
        <p:spPr>
          <a:xfrm>
            <a:off x="1206500" y="4248504"/>
            <a:ext cx="8856250" cy="8256012"/>
          </a:xfrm>
          <a:prstGeom prst="rect">
            <a:avLst/>
          </a:prstGeom>
        </p:spPr>
        <p:txBody>
          <a:bodyPr/>
          <a:lstStyle/>
          <a:p>
            <a:r>
              <a:rPr dirty="0"/>
              <a:t>The frequency of differences in two sequences as a function of the distance</a:t>
            </a:r>
          </a:p>
          <a:p>
            <a:pPr lvl="1"/>
            <a:r>
              <a:rPr dirty="0"/>
              <a:t>Why does this curve flatten out?</a:t>
            </a:r>
          </a:p>
          <a:p>
            <a:pPr lvl="1"/>
            <a:r>
              <a:rPr dirty="0">
                <a:solidFill>
                  <a:schemeClr val="bg1"/>
                </a:solidFill>
              </a:rPr>
              <a:t>Why at .75?</a:t>
            </a:r>
          </a:p>
        </p:txBody>
      </p:sp>
      <p:sp>
        <p:nvSpPr>
          <p:cNvPr id="187" name="Likelihood">
            <a:extLst>
              <a:ext uri="{FF2B5EF4-FFF2-40B4-BE49-F238E27FC236}">
                <a16:creationId xmlns:a16="http://schemas.microsoft.com/office/drawing/2014/main" id="{C6787EDB-19F4-E11D-192E-B2A40081F83F}"/>
              </a:ext>
            </a:extLst>
          </p:cNvPr>
          <p:cNvSpPr txBox="1">
            <a:spLocks noGrp="1"/>
          </p:cNvSpPr>
          <p:nvPr>
            <p:ph type="title"/>
          </p:nvPr>
        </p:nvSpPr>
        <p:spPr>
          <a:prstGeom prst="rect">
            <a:avLst/>
          </a:prstGeom>
        </p:spPr>
        <p:txBody>
          <a:bodyPr/>
          <a:lstStyle/>
          <a:p>
            <a:r>
              <a:t>Likelihood</a:t>
            </a:r>
          </a:p>
        </p:txBody>
      </p:sp>
      <p:sp>
        <p:nvSpPr>
          <p:cNvPr id="188" name="The substitution fairy that switches a card to another card at a constant (average) rate">
            <a:extLst>
              <a:ext uri="{FF2B5EF4-FFF2-40B4-BE49-F238E27FC236}">
                <a16:creationId xmlns:a16="http://schemas.microsoft.com/office/drawing/2014/main" id="{C91DC5A0-04AE-9CF8-3555-D6A7F11E6736}"/>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27379">
              <a:defRPr sz="4180"/>
            </a:lvl1pPr>
          </a:lstStyle>
          <a:p>
            <a:r>
              <a:t>The substitution fairy that switches a card to another card at a constant (average) rate</a:t>
            </a:r>
          </a:p>
        </p:txBody>
      </p:sp>
      <p:pic>
        <p:nvPicPr>
          <p:cNvPr id="189" name="Screen Shot 2022-09-29 at 1.15.52 PM.png" descr="Screen Shot 2022-09-29 at 1.15.52 PM.png">
            <a:extLst>
              <a:ext uri="{FF2B5EF4-FFF2-40B4-BE49-F238E27FC236}">
                <a16:creationId xmlns:a16="http://schemas.microsoft.com/office/drawing/2014/main" id="{992ED88D-B1FC-0ADC-075C-4FC7A77B5201}"/>
              </a:ext>
            </a:extLst>
          </p:cNvPr>
          <p:cNvPicPr>
            <a:picLocks noChangeAspect="1"/>
          </p:cNvPicPr>
          <p:nvPr/>
        </p:nvPicPr>
        <p:blipFill>
          <a:blip r:embed="rId2"/>
          <a:stretch>
            <a:fillRect/>
          </a:stretch>
        </p:blipFill>
        <p:spPr>
          <a:xfrm>
            <a:off x="10138684" y="4811432"/>
            <a:ext cx="11054737" cy="7130156"/>
          </a:xfrm>
          <a:prstGeom prst="rect">
            <a:avLst/>
          </a:prstGeom>
          <a:ln w="12700">
            <a:miter lim="400000"/>
          </a:ln>
        </p:spPr>
      </p:pic>
    </p:spTree>
    <p:extLst>
      <p:ext uri="{BB962C8B-B14F-4D97-AF65-F5344CB8AC3E}">
        <p14:creationId xmlns:p14="http://schemas.microsoft.com/office/powerpoint/2010/main" val="260343734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6A04F-7E25-69F5-3BCF-CA913E633780}"/>
            </a:ext>
          </a:extLst>
        </p:cNvPr>
        <p:cNvGrpSpPr/>
        <p:nvPr/>
      </p:nvGrpSpPr>
      <p:grpSpPr>
        <a:xfrm>
          <a:off x="0" y="0"/>
          <a:ext cx="0" cy="0"/>
          <a:chOff x="0" y="0"/>
          <a:chExt cx="0" cy="0"/>
        </a:xfrm>
      </p:grpSpPr>
      <p:sp>
        <p:nvSpPr>
          <p:cNvPr id="186" name="The frequency of differences in two sequences as a function of the distance…">
            <a:extLst>
              <a:ext uri="{FF2B5EF4-FFF2-40B4-BE49-F238E27FC236}">
                <a16:creationId xmlns:a16="http://schemas.microsoft.com/office/drawing/2014/main" id="{EF13FEF4-DACA-D460-6655-96418600357A}"/>
              </a:ext>
            </a:extLst>
          </p:cNvPr>
          <p:cNvSpPr txBox="1">
            <a:spLocks noGrp="1"/>
          </p:cNvSpPr>
          <p:nvPr>
            <p:ph type="body" sz="half" idx="1"/>
          </p:nvPr>
        </p:nvSpPr>
        <p:spPr>
          <a:xfrm>
            <a:off x="1206500" y="4248504"/>
            <a:ext cx="8856250" cy="8256012"/>
          </a:xfrm>
          <a:prstGeom prst="rect">
            <a:avLst/>
          </a:prstGeom>
        </p:spPr>
        <p:txBody>
          <a:bodyPr/>
          <a:lstStyle/>
          <a:p>
            <a:r>
              <a:t>The frequency of differences in two sequences as a function of the distance</a:t>
            </a:r>
          </a:p>
          <a:p>
            <a:pPr lvl="1"/>
            <a:r>
              <a:t>Why does this curve flatten out?</a:t>
            </a:r>
          </a:p>
          <a:p>
            <a:pPr lvl="1"/>
            <a:r>
              <a:t>Why at .75?</a:t>
            </a:r>
          </a:p>
        </p:txBody>
      </p:sp>
      <p:sp>
        <p:nvSpPr>
          <p:cNvPr id="187" name="Likelihood">
            <a:extLst>
              <a:ext uri="{FF2B5EF4-FFF2-40B4-BE49-F238E27FC236}">
                <a16:creationId xmlns:a16="http://schemas.microsoft.com/office/drawing/2014/main" id="{2D1ECE26-4673-7C5D-86BD-D3EB96BF30BA}"/>
              </a:ext>
            </a:extLst>
          </p:cNvPr>
          <p:cNvSpPr txBox="1">
            <a:spLocks noGrp="1"/>
          </p:cNvSpPr>
          <p:nvPr>
            <p:ph type="title"/>
          </p:nvPr>
        </p:nvSpPr>
        <p:spPr>
          <a:prstGeom prst="rect">
            <a:avLst/>
          </a:prstGeom>
        </p:spPr>
        <p:txBody>
          <a:bodyPr/>
          <a:lstStyle/>
          <a:p>
            <a:r>
              <a:t>Likelihood</a:t>
            </a:r>
          </a:p>
        </p:txBody>
      </p:sp>
      <p:sp>
        <p:nvSpPr>
          <p:cNvPr id="188" name="The substitution fairy that switches a card to another card at a constant (average) rate">
            <a:extLst>
              <a:ext uri="{FF2B5EF4-FFF2-40B4-BE49-F238E27FC236}">
                <a16:creationId xmlns:a16="http://schemas.microsoft.com/office/drawing/2014/main" id="{E0D50CFC-657D-213C-B33A-FB414D759382}"/>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27379">
              <a:defRPr sz="4180"/>
            </a:lvl1pPr>
          </a:lstStyle>
          <a:p>
            <a:r>
              <a:t>The substitution fairy that switches a card to another card at a constant (average) rate</a:t>
            </a:r>
          </a:p>
        </p:txBody>
      </p:sp>
      <p:pic>
        <p:nvPicPr>
          <p:cNvPr id="189" name="Screen Shot 2022-09-29 at 1.15.52 PM.png" descr="Screen Shot 2022-09-29 at 1.15.52 PM.png">
            <a:extLst>
              <a:ext uri="{FF2B5EF4-FFF2-40B4-BE49-F238E27FC236}">
                <a16:creationId xmlns:a16="http://schemas.microsoft.com/office/drawing/2014/main" id="{FD6F9851-7630-F72F-78DC-514F097C3220}"/>
              </a:ext>
            </a:extLst>
          </p:cNvPr>
          <p:cNvPicPr>
            <a:picLocks noChangeAspect="1"/>
          </p:cNvPicPr>
          <p:nvPr/>
        </p:nvPicPr>
        <p:blipFill>
          <a:blip r:embed="rId2"/>
          <a:stretch>
            <a:fillRect/>
          </a:stretch>
        </p:blipFill>
        <p:spPr>
          <a:xfrm>
            <a:off x="10138684" y="4811432"/>
            <a:ext cx="11054737" cy="7130156"/>
          </a:xfrm>
          <a:prstGeom prst="rect">
            <a:avLst/>
          </a:prstGeom>
          <a:ln w="12700">
            <a:miter lim="400000"/>
          </a:ln>
        </p:spPr>
      </p:pic>
      <p:sp>
        <p:nvSpPr>
          <p:cNvPr id="2" name="TextBox 1">
            <a:extLst>
              <a:ext uri="{FF2B5EF4-FFF2-40B4-BE49-F238E27FC236}">
                <a16:creationId xmlns:a16="http://schemas.microsoft.com/office/drawing/2014/main" id="{6CCA7C78-A461-A084-E15B-C9CE4F30E014}"/>
              </a:ext>
            </a:extLst>
          </p:cNvPr>
          <p:cNvSpPr txBox="1"/>
          <p:nvPr/>
        </p:nvSpPr>
        <p:spPr>
          <a:xfrm>
            <a:off x="1206500" y="12176221"/>
            <a:ext cx="926704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bg2">
                    <a:lumMod val="10000"/>
                  </a:schemeClr>
                </a:solidFill>
                <a:effectLst/>
                <a:uFillTx/>
                <a:latin typeface="+mn-lt"/>
                <a:ea typeface="+mn-ea"/>
                <a:cs typeface="+mn-cs"/>
                <a:sym typeface="Helvetica Neue"/>
              </a:rPr>
              <a:t>(“multiple hits”, “saturation”)</a:t>
            </a:r>
          </a:p>
        </p:txBody>
      </p:sp>
    </p:spTree>
    <p:extLst>
      <p:ext uri="{BB962C8B-B14F-4D97-AF65-F5344CB8AC3E}">
        <p14:creationId xmlns:p14="http://schemas.microsoft.com/office/powerpoint/2010/main" val="78515649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189623675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130669160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178412370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270939017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90247217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291F9-0556-CDD8-4057-C17B3286F008}"/>
            </a:ext>
          </a:extLst>
        </p:cNvPr>
        <p:cNvGrpSpPr/>
        <p:nvPr/>
      </p:nvGrpSpPr>
      <p:grpSpPr>
        <a:xfrm>
          <a:off x="0" y="0"/>
          <a:ext cx="0" cy="0"/>
          <a:chOff x="0" y="0"/>
          <a:chExt cx="0" cy="0"/>
        </a:xfrm>
      </p:grpSpPr>
      <p:sp>
        <p:nvSpPr>
          <p:cNvPr id="162" name="Talking/reading “tree”: Tree Thinking">
            <a:extLst>
              <a:ext uri="{FF2B5EF4-FFF2-40B4-BE49-F238E27FC236}">
                <a16:creationId xmlns:a16="http://schemas.microsoft.com/office/drawing/2014/main" id="{D52F9BF3-A92A-1DCC-5B72-BBE11576C808}"/>
              </a:ext>
            </a:extLst>
          </p:cNvPr>
          <p:cNvSpPr txBox="1">
            <a:spLocks noGrp="1"/>
          </p:cNvSpPr>
          <p:nvPr>
            <p:ph type="title"/>
          </p:nvPr>
        </p:nvSpPr>
        <p:spPr>
          <a:prstGeom prst="rect">
            <a:avLst/>
          </a:prstGeom>
        </p:spPr>
        <p:txBody>
          <a:bodyPr/>
          <a:lstStyle/>
          <a:p>
            <a:r>
              <a:t>Talking/reading “tree”: Tree Thinking</a:t>
            </a:r>
          </a:p>
        </p:txBody>
      </p:sp>
      <p:sp>
        <p:nvSpPr>
          <p:cNvPr id="163" name="Phylogenies are cartoons/graphs/simplifications showing the pattern of relationship among the sampled tips">
            <a:extLst>
              <a:ext uri="{FF2B5EF4-FFF2-40B4-BE49-F238E27FC236}">
                <a16:creationId xmlns:a16="http://schemas.microsoft.com/office/drawing/2014/main" id="{91FA5F3B-58AB-5FA2-65CB-B57548083222}"/>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495300">
              <a:defRPr sz="3300"/>
            </a:pPr>
            <a:r>
              <a:t>Phylogenies are cartoons/graphs/simplifications showing the pattern of relationship among the </a:t>
            </a:r>
            <a:r>
              <a:rPr i="1"/>
              <a:t>sampled</a:t>
            </a:r>
            <a:r>
              <a:t> tips</a:t>
            </a:r>
          </a:p>
        </p:txBody>
      </p:sp>
      <p:pic>
        <p:nvPicPr>
          <p:cNvPr id="164" name="Image" descr="Image">
            <a:extLst>
              <a:ext uri="{FF2B5EF4-FFF2-40B4-BE49-F238E27FC236}">
                <a16:creationId xmlns:a16="http://schemas.microsoft.com/office/drawing/2014/main" id="{1807A2A4-81F4-A8D8-0FB2-58C42963BF1C}"/>
              </a:ext>
            </a:extLst>
          </p:cNvPr>
          <p:cNvPicPr>
            <a:picLocks noChangeAspect="1"/>
          </p:cNvPicPr>
          <p:nvPr/>
        </p:nvPicPr>
        <p:blipFill>
          <a:blip r:embed="rId2"/>
          <a:stretch>
            <a:fillRect/>
          </a:stretch>
        </p:blipFill>
        <p:spPr>
          <a:xfrm>
            <a:off x="12763500" y="3873500"/>
            <a:ext cx="9244980" cy="8032523"/>
          </a:xfrm>
          <a:prstGeom prst="rect">
            <a:avLst/>
          </a:prstGeom>
          <a:ln w="12700">
            <a:miter lim="400000"/>
          </a:ln>
        </p:spPr>
      </p:pic>
      <p:sp>
        <p:nvSpPr>
          <p:cNvPr id="165" name="Critical terms/concepts:…">
            <a:extLst>
              <a:ext uri="{FF2B5EF4-FFF2-40B4-BE49-F238E27FC236}">
                <a16:creationId xmlns:a16="http://schemas.microsoft.com/office/drawing/2014/main" id="{79E1905E-C891-65FB-B3C1-5A717EAC2D00}"/>
              </a:ext>
            </a:extLst>
          </p:cNvPr>
          <p:cNvSpPr txBox="1">
            <a:spLocks noGrp="1"/>
          </p:cNvSpPr>
          <p:nvPr>
            <p:ph type="body" sz="half" idx="1"/>
          </p:nvPr>
        </p:nvSpPr>
        <p:spPr>
          <a:xfrm>
            <a:off x="1206500" y="4248504"/>
            <a:ext cx="9779000" cy="8256630"/>
          </a:xfrm>
          <a:prstGeom prst="rect">
            <a:avLst/>
          </a:prstGeom>
        </p:spPr>
        <p:txBody>
          <a:bodyPr/>
          <a:lstStyle/>
          <a:p>
            <a:pPr marL="524255" indent="-524255" defTabSz="2096971">
              <a:spcBef>
                <a:spcPts val="3800"/>
              </a:spcBef>
              <a:defRPr sz="4128"/>
            </a:pPr>
            <a:r>
              <a:rPr dirty="0"/>
              <a:t>Critical terms/concepts:</a:t>
            </a:r>
          </a:p>
          <a:p>
            <a:pPr marL="1048511" lvl="1" indent="-524255" defTabSz="2096971">
              <a:spcBef>
                <a:spcPts val="3800"/>
              </a:spcBef>
              <a:defRPr sz="4128"/>
            </a:pPr>
            <a:r>
              <a:rPr dirty="0"/>
              <a:t>Most recent common ancestor</a:t>
            </a:r>
          </a:p>
          <a:p>
            <a:pPr marL="1048511" lvl="1" indent="-524255" defTabSz="2096971">
              <a:spcBef>
                <a:spcPts val="3800"/>
              </a:spcBef>
              <a:defRPr sz="4128"/>
            </a:pPr>
            <a:r>
              <a:rPr dirty="0"/>
              <a:t>Closest relative (“sister group”)</a:t>
            </a:r>
          </a:p>
          <a:p>
            <a:pPr marL="1048511" lvl="1" indent="-524255" defTabSz="2096971">
              <a:spcBef>
                <a:spcPts val="3800"/>
              </a:spcBef>
              <a:defRPr sz="4128"/>
            </a:pPr>
            <a:r>
              <a:rPr dirty="0"/>
              <a:t>Clade, monophyletic</a:t>
            </a:r>
          </a:p>
          <a:p>
            <a:pPr marL="1048511" lvl="1" indent="-524255" defTabSz="2096971">
              <a:spcBef>
                <a:spcPts val="3800"/>
              </a:spcBef>
              <a:defRPr sz="4128"/>
            </a:pPr>
            <a:r>
              <a:rPr dirty="0">
                <a:solidFill>
                  <a:schemeClr val="bg1"/>
                </a:solidFill>
              </a:rPr>
              <a:t>Cladogram vs phylogram vs chronogram</a:t>
            </a:r>
          </a:p>
          <a:p>
            <a:pPr marL="1048511" lvl="1" indent="-524255" defTabSz="2096971">
              <a:spcBef>
                <a:spcPts val="3800"/>
              </a:spcBef>
              <a:defRPr sz="4128"/>
            </a:pPr>
            <a:r>
              <a:rPr dirty="0">
                <a:solidFill>
                  <a:schemeClr val="bg1"/>
                </a:solidFill>
              </a:rPr>
              <a:t>Ancestral vs derived characters</a:t>
            </a:r>
          </a:p>
          <a:p>
            <a:pPr marL="1048511" lvl="1" indent="-524255" defTabSz="2096971">
              <a:spcBef>
                <a:spcPts val="3800"/>
              </a:spcBef>
              <a:defRPr sz="4128"/>
            </a:pPr>
            <a:r>
              <a:rPr dirty="0">
                <a:solidFill>
                  <a:schemeClr val="bg1"/>
                </a:solidFill>
              </a:rPr>
              <a:t>Primitive lineage fallacy (sampling, extinction, </a:t>
            </a:r>
            <a:r>
              <a:rPr dirty="0" err="1">
                <a:solidFill>
                  <a:schemeClr val="bg1"/>
                </a:solidFill>
              </a:rPr>
              <a:t>etc</a:t>
            </a:r>
            <a:r>
              <a:rPr dirty="0">
                <a:solidFill>
                  <a:schemeClr val="bg1"/>
                </a:solidFill>
              </a:rPr>
              <a:t>…)</a:t>
            </a:r>
          </a:p>
        </p:txBody>
      </p:sp>
    </p:spTree>
    <p:extLst>
      <p:ext uri="{BB962C8B-B14F-4D97-AF65-F5344CB8AC3E}">
        <p14:creationId xmlns:p14="http://schemas.microsoft.com/office/powerpoint/2010/main" val="114975775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188970941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36531786-5B72-CF29-2247-2CC60B92A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B55E38D4-151C-AEB4-00E7-BEE1A49278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121607851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36531786-5B72-CF29-2247-2CC60B92A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B55E38D4-151C-AEB4-00E7-BEE1A49278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4" name="Picture 43">
            <a:extLst>
              <a:ext uri="{FF2B5EF4-FFF2-40B4-BE49-F238E27FC236}">
                <a16:creationId xmlns:a16="http://schemas.microsoft.com/office/drawing/2014/main" id="{53513A61-1AFB-CF06-B4FB-79AAA449BE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136475656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36531786-5B72-CF29-2247-2CC60B92A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B55E38D4-151C-AEB4-00E7-BEE1A49278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4" name="Picture 43">
            <a:extLst>
              <a:ext uri="{FF2B5EF4-FFF2-40B4-BE49-F238E27FC236}">
                <a16:creationId xmlns:a16="http://schemas.microsoft.com/office/drawing/2014/main" id="{53513A61-1AFB-CF06-B4FB-79AAA449BE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6" name="Picture 45">
            <a:extLst>
              <a:ext uri="{FF2B5EF4-FFF2-40B4-BE49-F238E27FC236}">
                <a16:creationId xmlns:a16="http://schemas.microsoft.com/office/drawing/2014/main" id="{5DD35778-139A-9ABD-BB83-D88B76AE7D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354451331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dirty="0"/>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36531786-5B72-CF29-2247-2CC60B92A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B55E38D4-151C-AEB4-00E7-BEE1A49278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4" name="Picture 43">
            <a:extLst>
              <a:ext uri="{FF2B5EF4-FFF2-40B4-BE49-F238E27FC236}">
                <a16:creationId xmlns:a16="http://schemas.microsoft.com/office/drawing/2014/main" id="{53513A61-1AFB-CF06-B4FB-79AAA449BE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6" name="Picture 45">
            <a:extLst>
              <a:ext uri="{FF2B5EF4-FFF2-40B4-BE49-F238E27FC236}">
                <a16:creationId xmlns:a16="http://schemas.microsoft.com/office/drawing/2014/main" id="{5DD35778-139A-9ABD-BB83-D88B76AE7D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
        <p:nvSpPr>
          <p:cNvPr id="2" name="TextBox 1">
            <a:extLst>
              <a:ext uri="{FF2B5EF4-FFF2-40B4-BE49-F238E27FC236}">
                <a16:creationId xmlns:a16="http://schemas.microsoft.com/office/drawing/2014/main" id="{CEB0B5A9-475F-2882-B1C7-BC80605D5375}"/>
              </a:ext>
            </a:extLst>
          </p:cNvPr>
          <p:cNvSpPr txBox="1"/>
          <p:nvPr/>
        </p:nvSpPr>
        <p:spPr>
          <a:xfrm>
            <a:off x="610482" y="6008245"/>
            <a:ext cx="5885831" cy="5642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(Exponentially-distributed random variables are counter-intuitive—the amount of time you wait for the next event is not influenced by the amount of time that you have been waiting already)</a:t>
            </a:r>
          </a:p>
        </p:txBody>
      </p:sp>
    </p:spTree>
    <p:extLst>
      <p:ext uri="{BB962C8B-B14F-4D97-AF65-F5344CB8AC3E}">
        <p14:creationId xmlns:p14="http://schemas.microsoft.com/office/powerpoint/2010/main" val="249903787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9BEC9-66C1-5ECC-8403-7FC553231614}"/>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A4CE8410-1E75-4217-B67C-6D97CDF34B70}"/>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164FE536-40C9-9DD6-C810-AC3158F274D4}"/>
              </a:ext>
            </a:extLst>
          </p:cNvPr>
          <p:cNvSpPr>
            <a:spLocks noGrp="1"/>
          </p:cNvSpPr>
          <p:nvPr>
            <p:ph type="body" sz="half" idx="1"/>
          </p:nvPr>
        </p:nvSpPr>
        <p:spPr/>
        <p:txBody>
          <a:bodyPr/>
          <a:lstStyle/>
          <a:p>
            <a:endParaRPr lang="en-US" dirty="0"/>
          </a:p>
        </p:txBody>
      </p:sp>
      <p:sp>
        <p:nvSpPr>
          <p:cNvPr id="183" name="Likelihood">
            <a:extLst>
              <a:ext uri="{FF2B5EF4-FFF2-40B4-BE49-F238E27FC236}">
                <a16:creationId xmlns:a16="http://schemas.microsoft.com/office/drawing/2014/main" id="{485206B9-C210-3FA5-04A6-C9FE69AC557B}"/>
              </a:ext>
            </a:extLst>
          </p:cNvPr>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433D0A64-69F3-3CC0-BEEC-25A2BBF24E34}"/>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5736B261-59E7-EE17-2E17-2DB1B0A37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5EC3AC8B-234A-3ECC-A208-A216CD904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8CBA0E78-BFC7-A879-8138-67FEEB05BA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D1CB25E0-3FC9-2733-C6D0-BA598C0B7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2DA97039-F035-D15F-8187-9ED7EA81C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D780D023-ACE0-58F1-50A6-B0E4DD1EB5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06A5FDCC-05C8-A26B-029C-BC2280C89D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DF3A8E7E-5395-9337-7E03-F2DC45A4C8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1744F30D-5465-22B2-19B3-F3F90999B6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2AC23A56-74EF-76EC-C1D0-0ECE1817AB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4" name="Picture 43">
            <a:extLst>
              <a:ext uri="{FF2B5EF4-FFF2-40B4-BE49-F238E27FC236}">
                <a16:creationId xmlns:a16="http://schemas.microsoft.com/office/drawing/2014/main" id="{DA640449-BEC3-53D9-48C1-84F7998288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6" name="Picture 45">
            <a:extLst>
              <a:ext uri="{FF2B5EF4-FFF2-40B4-BE49-F238E27FC236}">
                <a16:creationId xmlns:a16="http://schemas.microsoft.com/office/drawing/2014/main" id="{8673711C-B0DF-CE48-6D44-76D31A8644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
        <p:nvSpPr>
          <p:cNvPr id="2" name="TextBox 1">
            <a:extLst>
              <a:ext uri="{FF2B5EF4-FFF2-40B4-BE49-F238E27FC236}">
                <a16:creationId xmlns:a16="http://schemas.microsoft.com/office/drawing/2014/main" id="{2D2F21FC-E6CA-012D-49DB-88D2971D816B}"/>
              </a:ext>
            </a:extLst>
          </p:cNvPr>
          <p:cNvSpPr txBox="1"/>
          <p:nvPr/>
        </p:nvSpPr>
        <p:spPr>
          <a:xfrm>
            <a:off x="610482" y="6008245"/>
            <a:ext cx="5885831" cy="5642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(Exponentially-distributed random variables are counter-intuitive—the amount of time you wait for the next event is not influenced by the amount of time that you have been waiting already)</a:t>
            </a:r>
          </a:p>
        </p:txBody>
      </p:sp>
      <p:sp>
        <p:nvSpPr>
          <p:cNvPr id="4" name="TextBox 3">
            <a:extLst>
              <a:ext uri="{FF2B5EF4-FFF2-40B4-BE49-F238E27FC236}">
                <a16:creationId xmlns:a16="http://schemas.microsoft.com/office/drawing/2014/main" id="{0FA1CB17-0C26-19A9-AE60-2778F6E12FA6}"/>
              </a:ext>
            </a:extLst>
          </p:cNvPr>
          <p:cNvSpPr txBox="1"/>
          <p:nvPr/>
        </p:nvSpPr>
        <p:spPr>
          <a:xfrm>
            <a:off x="17291669" y="5863313"/>
            <a:ext cx="5885831" cy="5027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(Also, if two types of events can happen, one with rate </a:t>
            </a:r>
            <a:r>
              <a:rPr kumimoji="0" lang="en-US" sz="4000" b="0" i="1" u="none" strike="noStrike" cap="none" spc="0" normalizeH="0" baseline="0" dirty="0">
                <a:ln>
                  <a:noFill/>
                </a:ln>
                <a:solidFill>
                  <a:schemeClr val="bg2">
                    <a:lumMod val="10000"/>
                  </a:schemeClr>
                </a:solidFill>
                <a:effectLst/>
                <a:uFillTx/>
                <a:latin typeface="+mn-lt"/>
                <a:ea typeface="+mn-ea"/>
                <a:cs typeface="+mn-cs"/>
                <a:sym typeface="Helvetica Neue"/>
              </a:rPr>
              <a:t>x</a:t>
            </a: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 and one with rate </a:t>
            </a:r>
            <a:r>
              <a:rPr kumimoji="0" lang="en-US" sz="4000" b="0" i="1" u="none" strike="noStrike" cap="none" spc="0" normalizeH="0" baseline="0" dirty="0">
                <a:ln>
                  <a:noFill/>
                </a:ln>
                <a:solidFill>
                  <a:schemeClr val="bg2">
                    <a:lumMod val="10000"/>
                  </a:schemeClr>
                </a:solidFill>
                <a:effectLst/>
                <a:uFillTx/>
                <a:latin typeface="+mn-lt"/>
                <a:ea typeface="+mn-ea"/>
                <a:cs typeface="+mn-cs"/>
                <a:sym typeface="Helvetica Neue"/>
              </a:rPr>
              <a:t>y</a:t>
            </a: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 the waiting time to the next event (the sojourn time) is exponentially distributed with rate </a:t>
            </a:r>
            <a:r>
              <a:rPr kumimoji="0" lang="en-US" sz="4000" b="0" i="1" u="none" strike="noStrike" cap="none" spc="0" normalizeH="0" baseline="0" dirty="0" err="1">
                <a:ln>
                  <a:noFill/>
                </a:ln>
                <a:solidFill>
                  <a:schemeClr val="bg2">
                    <a:lumMod val="10000"/>
                  </a:schemeClr>
                </a:solidFill>
                <a:effectLst/>
                <a:uFillTx/>
                <a:latin typeface="+mn-lt"/>
                <a:ea typeface="+mn-ea"/>
                <a:cs typeface="+mn-cs"/>
                <a:sym typeface="Helvetica Neue"/>
              </a:rPr>
              <a:t>x</a:t>
            </a:r>
            <a:r>
              <a:rPr kumimoji="0" lang="en-US" sz="4000" b="0" i="0" u="none" strike="noStrike" cap="none" spc="0" normalizeH="0" baseline="0" dirty="0" err="1">
                <a:ln>
                  <a:noFill/>
                </a:ln>
                <a:solidFill>
                  <a:schemeClr val="bg2">
                    <a:lumMod val="10000"/>
                  </a:schemeClr>
                </a:solidFill>
                <a:effectLst/>
                <a:uFillTx/>
                <a:latin typeface="+mn-lt"/>
                <a:ea typeface="+mn-ea"/>
                <a:cs typeface="+mn-cs"/>
                <a:sym typeface="Helvetica Neue"/>
              </a:rPr>
              <a:t>+</a:t>
            </a:r>
            <a:r>
              <a:rPr kumimoji="0" lang="en-US" sz="4000" b="0" i="1" u="none" strike="noStrike" cap="none" spc="0" normalizeH="0" baseline="0" dirty="0" err="1">
                <a:ln>
                  <a:noFill/>
                </a:ln>
                <a:solidFill>
                  <a:schemeClr val="bg2">
                    <a:lumMod val="10000"/>
                  </a:schemeClr>
                </a:solidFill>
                <a:effectLst/>
                <a:uFillTx/>
                <a:latin typeface="+mn-lt"/>
                <a:ea typeface="+mn-ea"/>
                <a:cs typeface="+mn-cs"/>
                <a:sym typeface="Helvetica Neue"/>
              </a:rPr>
              <a:t>y</a:t>
            </a: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a:t>
            </a:r>
          </a:p>
        </p:txBody>
      </p:sp>
    </p:spTree>
    <p:extLst>
      <p:ext uri="{BB962C8B-B14F-4D97-AF65-F5344CB8AC3E}">
        <p14:creationId xmlns:p14="http://schemas.microsoft.com/office/powerpoint/2010/main" val="380630525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36531786-5B72-CF29-2247-2CC60B92A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B55E38D4-151C-AEB4-00E7-BEE1A49278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4" name="Picture 43">
            <a:extLst>
              <a:ext uri="{FF2B5EF4-FFF2-40B4-BE49-F238E27FC236}">
                <a16:creationId xmlns:a16="http://schemas.microsoft.com/office/drawing/2014/main" id="{53513A61-1AFB-CF06-B4FB-79AAA449BE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6" name="Picture 45">
            <a:extLst>
              <a:ext uri="{FF2B5EF4-FFF2-40B4-BE49-F238E27FC236}">
                <a16:creationId xmlns:a16="http://schemas.microsoft.com/office/drawing/2014/main" id="{5DD35778-139A-9ABD-BB83-D88B76AE7D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8" name="Picture 47">
            <a:extLst>
              <a:ext uri="{FF2B5EF4-FFF2-40B4-BE49-F238E27FC236}">
                <a16:creationId xmlns:a16="http://schemas.microsoft.com/office/drawing/2014/main" id="{59AB1627-5113-71EF-FCD5-1230DE4B1A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cxnSp>
        <p:nvCxnSpPr>
          <p:cNvPr id="3" name="Straight Connector 2">
            <a:extLst>
              <a:ext uri="{FF2B5EF4-FFF2-40B4-BE49-F238E27FC236}">
                <a16:creationId xmlns:a16="http://schemas.microsoft.com/office/drawing/2014/main" id="{7C07754D-C1B8-12E2-B9E0-743A424B40EC}"/>
              </a:ext>
            </a:extLst>
          </p:cNvPr>
          <p:cNvCxnSpPr>
            <a:cxnSpLocks/>
          </p:cNvCxnSpPr>
          <p:nvPr/>
        </p:nvCxnSpPr>
        <p:spPr>
          <a:xfrm flipV="1">
            <a:off x="6222380" y="2921620"/>
            <a:ext cx="4763120" cy="691375"/>
          </a:xfrm>
          <a:prstGeom prst="line">
            <a:avLst/>
          </a:prstGeom>
          <a:noFill/>
          <a:ln w="5715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4C863694-EA10-5AED-BA5A-59E1FAE68971}"/>
              </a:ext>
            </a:extLst>
          </p:cNvPr>
          <p:cNvSpPr txBox="1"/>
          <p:nvPr/>
        </p:nvSpPr>
        <p:spPr>
          <a:xfrm>
            <a:off x="8068179" y="2193025"/>
            <a:ext cx="221855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u="none" strike="noStrike" cap="none" spc="0" normalizeH="0" baseline="0" dirty="0">
                <a:ln>
                  <a:noFill/>
                </a:ln>
                <a:solidFill>
                  <a:srgbClr val="FF0000"/>
                </a:solidFill>
                <a:effectLst/>
                <a:uFillTx/>
                <a:latin typeface="Comic Sans MS" panose="030F0902030302020204" pitchFamily="66" charset="0"/>
                <a:sym typeface="Helvetica Neue"/>
              </a:rPr>
              <a:t>Tangent</a:t>
            </a:r>
            <a:r>
              <a:rPr kumimoji="0" lang="en-US" sz="2400" b="0" i="0" u="none" strike="noStrike" cap="none" spc="0" normalizeH="0" baseline="0" dirty="0">
                <a:ln>
                  <a:noFill/>
                </a:ln>
                <a:solidFill>
                  <a:srgbClr val="FF0000"/>
                </a:solidFill>
                <a:effectLst/>
                <a:uFillTx/>
                <a:latin typeface="+mn-lt"/>
                <a:ea typeface="+mn-ea"/>
                <a:cs typeface="+mn-cs"/>
                <a:sym typeface="Helvetica Neue"/>
              </a:rPr>
              <a:t>; </a:t>
            </a:r>
          </a:p>
        </p:txBody>
      </p:sp>
    </p:spTree>
    <p:extLst>
      <p:ext uri="{BB962C8B-B14F-4D97-AF65-F5344CB8AC3E}">
        <p14:creationId xmlns:p14="http://schemas.microsoft.com/office/powerpoint/2010/main" val="269354643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36531786-5B72-CF29-2247-2CC60B92A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B55E38D4-151C-AEB4-00E7-BEE1A49278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4" name="Picture 43">
            <a:extLst>
              <a:ext uri="{FF2B5EF4-FFF2-40B4-BE49-F238E27FC236}">
                <a16:creationId xmlns:a16="http://schemas.microsoft.com/office/drawing/2014/main" id="{53513A61-1AFB-CF06-B4FB-79AAA449BE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6" name="Picture 45">
            <a:extLst>
              <a:ext uri="{FF2B5EF4-FFF2-40B4-BE49-F238E27FC236}">
                <a16:creationId xmlns:a16="http://schemas.microsoft.com/office/drawing/2014/main" id="{5DD35778-139A-9ABD-BB83-D88B76AE7D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8" name="Picture 47">
            <a:extLst>
              <a:ext uri="{FF2B5EF4-FFF2-40B4-BE49-F238E27FC236}">
                <a16:creationId xmlns:a16="http://schemas.microsoft.com/office/drawing/2014/main" id="{59AB1627-5113-71EF-FCD5-1230DE4B1A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0" name="Picture 49">
            <a:extLst>
              <a:ext uri="{FF2B5EF4-FFF2-40B4-BE49-F238E27FC236}">
                <a16:creationId xmlns:a16="http://schemas.microsoft.com/office/drawing/2014/main" id="{A8CA20D2-3121-F754-AFAD-F4802AECB8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339764375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36531786-5B72-CF29-2247-2CC60B92A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B55E38D4-151C-AEB4-00E7-BEE1A49278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4" name="Picture 43">
            <a:extLst>
              <a:ext uri="{FF2B5EF4-FFF2-40B4-BE49-F238E27FC236}">
                <a16:creationId xmlns:a16="http://schemas.microsoft.com/office/drawing/2014/main" id="{53513A61-1AFB-CF06-B4FB-79AAA449BE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6" name="Picture 45">
            <a:extLst>
              <a:ext uri="{FF2B5EF4-FFF2-40B4-BE49-F238E27FC236}">
                <a16:creationId xmlns:a16="http://schemas.microsoft.com/office/drawing/2014/main" id="{5DD35778-139A-9ABD-BB83-D88B76AE7D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8" name="Picture 47">
            <a:extLst>
              <a:ext uri="{FF2B5EF4-FFF2-40B4-BE49-F238E27FC236}">
                <a16:creationId xmlns:a16="http://schemas.microsoft.com/office/drawing/2014/main" id="{59AB1627-5113-71EF-FCD5-1230DE4B1A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0" name="Picture 49">
            <a:extLst>
              <a:ext uri="{FF2B5EF4-FFF2-40B4-BE49-F238E27FC236}">
                <a16:creationId xmlns:a16="http://schemas.microsoft.com/office/drawing/2014/main" id="{A8CA20D2-3121-F754-AFAD-F4802AECB8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2" name="Picture 51">
            <a:extLst>
              <a:ext uri="{FF2B5EF4-FFF2-40B4-BE49-F238E27FC236}">
                <a16:creationId xmlns:a16="http://schemas.microsoft.com/office/drawing/2014/main" id="{74649F57-1298-7196-608F-0F832E0DBB5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spTree>
    <p:extLst>
      <p:ext uri="{BB962C8B-B14F-4D97-AF65-F5344CB8AC3E}">
        <p14:creationId xmlns:p14="http://schemas.microsoft.com/office/powerpoint/2010/main" val="9899282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36531786-5B72-CF29-2247-2CC60B92A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B55E38D4-151C-AEB4-00E7-BEE1A49278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4" name="Picture 43">
            <a:extLst>
              <a:ext uri="{FF2B5EF4-FFF2-40B4-BE49-F238E27FC236}">
                <a16:creationId xmlns:a16="http://schemas.microsoft.com/office/drawing/2014/main" id="{53513A61-1AFB-CF06-B4FB-79AAA449BE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6" name="Picture 45">
            <a:extLst>
              <a:ext uri="{FF2B5EF4-FFF2-40B4-BE49-F238E27FC236}">
                <a16:creationId xmlns:a16="http://schemas.microsoft.com/office/drawing/2014/main" id="{5DD35778-139A-9ABD-BB83-D88B76AE7D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8" name="Picture 47">
            <a:extLst>
              <a:ext uri="{FF2B5EF4-FFF2-40B4-BE49-F238E27FC236}">
                <a16:creationId xmlns:a16="http://schemas.microsoft.com/office/drawing/2014/main" id="{59AB1627-5113-71EF-FCD5-1230DE4B1A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0" name="Picture 49">
            <a:extLst>
              <a:ext uri="{FF2B5EF4-FFF2-40B4-BE49-F238E27FC236}">
                <a16:creationId xmlns:a16="http://schemas.microsoft.com/office/drawing/2014/main" id="{A8CA20D2-3121-F754-AFAD-F4802AECB8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2" name="Picture 51">
            <a:extLst>
              <a:ext uri="{FF2B5EF4-FFF2-40B4-BE49-F238E27FC236}">
                <a16:creationId xmlns:a16="http://schemas.microsoft.com/office/drawing/2014/main" id="{74649F57-1298-7196-608F-0F832E0DBB5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4" name="Picture 53">
            <a:extLst>
              <a:ext uri="{FF2B5EF4-FFF2-40B4-BE49-F238E27FC236}">
                <a16:creationId xmlns:a16="http://schemas.microsoft.com/office/drawing/2014/main" id="{E524759B-A241-AEFD-6867-ADAE62C66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cxnSp>
        <p:nvCxnSpPr>
          <p:cNvPr id="2" name="Straight Connector 1">
            <a:extLst>
              <a:ext uri="{FF2B5EF4-FFF2-40B4-BE49-F238E27FC236}">
                <a16:creationId xmlns:a16="http://schemas.microsoft.com/office/drawing/2014/main" id="{5A07698B-E982-5B0F-C50B-D652D307EF38}"/>
              </a:ext>
            </a:extLst>
          </p:cNvPr>
          <p:cNvCxnSpPr>
            <a:cxnSpLocks/>
          </p:cNvCxnSpPr>
          <p:nvPr/>
        </p:nvCxnSpPr>
        <p:spPr>
          <a:xfrm flipV="1">
            <a:off x="6222380" y="2921620"/>
            <a:ext cx="4763120" cy="691375"/>
          </a:xfrm>
          <a:prstGeom prst="line">
            <a:avLst/>
          </a:prstGeom>
          <a:noFill/>
          <a:ln w="5715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14D07C1C-47A9-D86F-2ABA-68F794D6DF0A}"/>
              </a:ext>
            </a:extLst>
          </p:cNvPr>
          <p:cNvSpPr txBox="1"/>
          <p:nvPr/>
        </p:nvSpPr>
        <p:spPr>
          <a:xfrm>
            <a:off x="8068179" y="2193025"/>
            <a:ext cx="221855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u="none" strike="noStrike" cap="none" spc="0" normalizeH="0" baseline="0" dirty="0">
                <a:ln>
                  <a:noFill/>
                </a:ln>
                <a:solidFill>
                  <a:srgbClr val="FF0000"/>
                </a:solidFill>
                <a:effectLst/>
                <a:uFillTx/>
                <a:latin typeface="Comic Sans MS" panose="030F0902030302020204" pitchFamily="66" charset="0"/>
                <a:sym typeface="Helvetica Neue"/>
              </a:rPr>
              <a:t>Tangent</a:t>
            </a:r>
            <a:r>
              <a:rPr kumimoji="0" lang="en-US" sz="2400" b="0" i="0" u="none" strike="noStrike" cap="none" spc="0" normalizeH="0" baseline="0" dirty="0">
                <a:ln>
                  <a:noFill/>
                </a:ln>
                <a:solidFill>
                  <a:srgbClr val="FF0000"/>
                </a:solidFill>
                <a:effectLst/>
                <a:uFillTx/>
                <a:latin typeface="+mn-lt"/>
                <a:ea typeface="+mn-ea"/>
                <a:cs typeface="+mn-cs"/>
                <a:sym typeface="Helvetica Neue"/>
              </a:rPr>
              <a:t>; </a:t>
            </a:r>
          </a:p>
        </p:txBody>
      </p:sp>
    </p:spTree>
    <p:extLst>
      <p:ext uri="{BB962C8B-B14F-4D97-AF65-F5344CB8AC3E}">
        <p14:creationId xmlns:p14="http://schemas.microsoft.com/office/powerpoint/2010/main" val="144183183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4839-A109-FC24-3DD1-9B512D00B744}"/>
            </a:ext>
          </a:extLst>
        </p:cNvPr>
        <p:cNvGrpSpPr/>
        <p:nvPr/>
      </p:nvGrpSpPr>
      <p:grpSpPr>
        <a:xfrm>
          <a:off x="0" y="0"/>
          <a:ext cx="0" cy="0"/>
          <a:chOff x="0" y="0"/>
          <a:chExt cx="0" cy="0"/>
        </a:xfrm>
      </p:grpSpPr>
      <p:sp>
        <p:nvSpPr>
          <p:cNvPr id="162" name="Talking/reading “tree”: Tree Thinking">
            <a:extLst>
              <a:ext uri="{FF2B5EF4-FFF2-40B4-BE49-F238E27FC236}">
                <a16:creationId xmlns:a16="http://schemas.microsoft.com/office/drawing/2014/main" id="{A2FF1680-41D4-0F60-FC9D-DDF32454DF67}"/>
              </a:ext>
            </a:extLst>
          </p:cNvPr>
          <p:cNvSpPr txBox="1">
            <a:spLocks noGrp="1"/>
          </p:cNvSpPr>
          <p:nvPr>
            <p:ph type="title"/>
          </p:nvPr>
        </p:nvSpPr>
        <p:spPr>
          <a:prstGeom prst="rect">
            <a:avLst/>
          </a:prstGeom>
        </p:spPr>
        <p:txBody>
          <a:bodyPr/>
          <a:lstStyle/>
          <a:p>
            <a:r>
              <a:t>Talking/reading “tree”: Tree Thinking</a:t>
            </a:r>
          </a:p>
        </p:txBody>
      </p:sp>
      <p:sp>
        <p:nvSpPr>
          <p:cNvPr id="163" name="Phylogenies are cartoons/graphs/simplifications showing the pattern of relationship among the sampled tips">
            <a:extLst>
              <a:ext uri="{FF2B5EF4-FFF2-40B4-BE49-F238E27FC236}">
                <a16:creationId xmlns:a16="http://schemas.microsoft.com/office/drawing/2014/main" id="{89A92EBA-75CC-3557-9EF4-29490FCB215F}"/>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95300">
              <a:defRPr sz="3300"/>
            </a:pPr>
            <a:r>
              <a:t>Phylogenies are cartoons/graphs/simplifications showing the pattern of relationship among the </a:t>
            </a:r>
            <a:r>
              <a:rPr i="1"/>
              <a:t>sampled</a:t>
            </a:r>
            <a:r>
              <a:t> tips</a:t>
            </a:r>
          </a:p>
        </p:txBody>
      </p:sp>
      <p:pic>
        <p:nvPicPr>
          <p:cNvPr id="164" name="Image" descr="Image">
            <a:extLst>
              <a:ext uri="{FF2B5EF4-FFF2-40B4-BE49-F238E27FC236}">
                <a16:creationId xmlns:a16="http://schemas.microsoft.com/office/drawing/2014/main" id="{FCD85FE3-A388-A563-D4A7-A3E1007B57C1}"/>
              </a:ext>
            </a:extLst>
          </p:cNvPr>
          <p:cNvPicPr>
            <a:picLocks noChangeAspect="1"/>
          </p:cNvPicPr>
          <p:nvPr/>
        </p:nvPicPr>
        <p:blipFill>
          <a:blip r:embed="rId2"/>
          <a:stretch>
            <a:fillRect/>
          </a:stretch>
        </p:blipFill>
        <p:spPr>
          <a:xfrm>
            <a:off x="12763500" y="3873500"/>
            <a:ext cx="9244980" cy="8032523"/>
          </a:xfrm>
          <a:prstGeom prst="rect">
            <a:avLst/>
          </a:prstGeom>
          <a:ln w="12700">
            <a:miter lim="400000"/>
          </a:ln>
        </p:spPr>
      </p:pic>
      <p:sp>
        <p:nvSpPr>
          <p:cNvPr id="165" name="Critical terms/concepts:…">
            <a:extLst>
              <a:ext uri="{FF2B5EF4-FFF2-40B4-BE49-F238E27FC236}">
                <a16:creationId xmlns:a16="http://schemas.microsoft.com/office/drawing/2014/main" id="{5487FC77-9A3E-2086-FB14-FC8B4F312EFE}"/>
              </a:ext>
            </a:extLst>
          </p:cNvPr>
          <p:cNvSpPr txBox="1">
            <a:spLocks noGrp="1"/>
          </p:cNvSpPr>
          <p:nvPr>
            <p:ph type="body" sz="half" idx="1"/>
          </p:nvPr>
        </p:nvSpPr>
        <p:spPr>
          <a:xfrm>
            <a:off x="1206500" y="4248504"/>
            <a:ext cx="9779000" cy="8256630"/>
          </a:xfrm>
          <a:prstGeom prst="rect">
            <a:avLst/>
          </a:prstGeom>
        </p:spPr>
        <p:txBody>
          <a:bodyPr/>
          <a:lstStyle/>
          <a:p>
            <a:pPr marL="524255" indent="-524255" defTabSz="2096971">
              <a:spcBef>
                <a:spcPts val="3800"/>
              </a:spcBef>
              <a:defRPr sz="4128"/>
            </a:pPr>
            <a:r>
              <a:rPr dirty="0"/>
              <a:t>Critical terms/concepts:</a:t>
            </a:r>
          </a:p>
          <a:p>
            <a:pPr marL="1048511" lvl="1" indent="-524255" defTabSz="2096971">
              <a:spcBef>
                <a:spcPts val="3800"/>
              </a:spcBef>
              <a:defRPr sz="4128"/>
            </a:pPr>
            <a:r>
              <a:rPr dirty="0"/>
              <a:t>Most recent common ancestor</a:t>
            </a:r>
          </a:p>
          <a:p>
            <a:pPr marL="1048511" lvl="1" indent="-524255" defTabSz="2096971">
              <a:spcBef>
                <a:spcPts val="3800"/>
              </a:spcBef>
              <a:defRPr sz="4128"/>
            </a:pPr>
            <a:r>
              <a:rPr dirty="0"/>
              <a:t>Closest relative (“sister group”)</a:t>
            </a:r>
          </a:p>
          <a:p>
            <a:pPr marL="1048511" lvl="1" indent="-524255" defTabSz="2096971">
              <a:spcBef>
                <a:spcPts val="3800"/>
              </a:spcBef>
              <a:defRPr sz="4128"/>
            </a:pPr>
            <a:r>
              <a:rPr dirty="0"/>
              <a:t>Clade, monophyletic</a:t>
            </a:r>
          </a:p>
          <a:p>
            <a:pPr marL="1048511" lvl="1" indent="-524255" defTabSz="2096971">
              <a:spcBef>
                <a:spcPts val="3800"/>
              </a:spcBef>
              <a:defRPr sz="4128"/>
            </a:pPr>
            <a:r>
              <a:rPr dirty="0"/>
              <a:t>Cladogram vs phylogram vs chronogram</a:t>
            </a:r>
          </a:p>
          <a:p>
            <a:pPr marL="1048511" lvl="1" indent="-524255" defTabSz="2096971">
              <a:spcBef>
                <a:spcPts val="3800"/>
              </a:spcBef>
              <a:defRPr sz="4128"/>
            </a:pPr>
            <a:r>
              <a:rPr dirty="0">
                <a:solidFill>
                  <a:schemeClr val="bg1"/>
                </a:solidFill>
              </a:rPr>
              <a:t>Ancestral vs derived characters</a:t>
            </a:r>
          </a:p>
          <a:p>
            <a:pPr marL="1048511" lvl="1" indent="-524255" defTabSz="2096971">
              <a:spcBef>
                <a:spcPts val="3800"/>
              </a:spcBef>
              <a:defRPr sz="4128"/>
            </a:pPr>
            <a:r>
              <a:rPr dirty="0">
                <a:solidFill>
                  <a:schemeClr val="bg1"/>
                </a:solidFill>
              </a:rPr>
              <a:t>Primitive lineage fallacy (sampling, extinction, </a:t>
            </a:r>
            <a:r>
              <a:rPr dirty="0" err="1">
                <a:solidFill>
                  <a:schemeClr val="bg1"/>
                </a:solidFill>
              </a:rPr>
              <a:t>etc</a:t>
            </a:r>
            <a:r>
              <a:rPr dirty="0">
                <a:solidFill>
                  <a:schemeClr val="bg1"/>
                </a:solidFill>
              </a:rPr>
              <a:t>…)</a:t>
            </a:r>
          </a:p>
        </p:txBody>
      </p:sp>
    </p:spTree>
    <p:extLst>
      <p:ext uri="{BB962C8B-B14F-4D97-AF65-F5344CB8AC3E}">
        <p14:creationId xmlns:p14="http://schemas.microsoft.com/office/powerpoint/2010/main" val="10153343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endParaRPr lang="en-US"/>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fontScale="90000"/>
          </a:bodyPr>
          <a:lstStyle/>
          <a:p>
            <a:r>
              <a:rPr lang="en-US" dirty="0"/>
              <a:t>Ack, probability theory</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23" name="Picture 22">
            <a:extLst>
              <a:ext uri="{FF2B5EF4-FFF2-40B4-BE49-F238E27FC236}">
                <a16:creationId xmlns:a16="http://schemas.microsoft.com/office/drawing/2014/main" id="{D4C54419-2BC8-E681-9F5F-82A2CCEB4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5" name="Picture 24">
            <a:extLst>
              <a:ext uri="{FF2B5EF4-FFF2-40B4-BE49-F238E27FC236}">
                <a16:creationId xmlns:a16="http://schemas.microsoft.com/office/drawing/2014/main" id="{A2F50373-885C-7E13-76E7-5AAB421F3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7" name="Picture 26">
            <a:extLst>
              <a:ext uri="{FF2B5EF4-FFF2-40B4-BE49-F238E27FC236}">
                <a16:creationId xmlns:a16="http://schemas.microsoft.com/office/drawing/2014/main" id="{9431FFF3-1189-B64D-10A1-5AFA6BAF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29" name="Picture 28">
            <a:extLst>
              <a:ext uri="{FF2B5EF4-FFF2-40B4-BE49-F238E27FC236}">
                <a16:creationId xmlns:a16="http://schemas.microsoft.com/office/drawing/2014/main" id="{16AC746A-B80B-0A24-9544-6C32E4339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1" name="Picture 30">
            <a:extLst>
              <a:ext uri="{FF2B5EF4-FFF2-40B4-BE49-F238E27FC236}">
                <a16:creationId xmlns:a16="http://schemas.microsoft.com/office/drawing/2014/main" id="{494545A3-308A-D757-6603-973539177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3" name="Picture 32">
            <a:extLst>
              <a:ext uri="{FF2B5EF4-FFF2-40B4-BE49-F238E27FC236}">
                <a16:creationId xmlns:a16="http://schemas.microsoft.com/office/drawing/2014/main" id="{EE87E95C-401A-599D-AD76-A725D855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5" name="Picture 34">
            <a:extLst>
              <a:ext uri="{FF2B5EF4-FFF2-40B4-BE49-F238E27FC236}">
                <a16:creationId xmlns:a16="http://schemas.microsoft.com/office/drawing/2014/main" id="{4BDC43A1-36BB-4D40-9B4C-C718547B4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38" name="Picture 37">
            <a:extLst>
              <a:ext uri="{FF2B5EF4-FFF2-40B4-BE49-F238E27FC236}">
                <a16:creationId xmlns:a16="http://schemas.microsoft.com/office/drawing/2014/main" id="{6B490D08-D871-A602-E7C1-576C64E7C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0" name="Picture 39">
            <a:extLst>
              <a:ext uri="{FF2B5EF4-FFF2-40B4-BE49-F238E27FC236}">
                <a16:creationId xmlns:a16="http://schemas.microsoft.com/office/drawing/2014/main" id="{36531786-5B72-CF29-2247-2CC60B92A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2" name="Picture 41">
            <a:extLst>
              <a:ext uri="{FF2B5EF4-FFF2-40B4-BE49-F238E27FC236}">
                <a16:creationId xmlns:a16="http://schemas.microsoft.com/office/drawing/2014/main" id="{B55E38D4-151C-AEB4-00E7-BEE1A49278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4" name="Picture 43">
            <a:extLst>
              <a:ext uri="{FF2B5EF4-FFF2-40B4-BE49-F238E27FC236}">
                <a16:creationId xmlns:a16="http://schemas.microsoft.com/office/drawing/2014/main" id="{53513A61-1AFB-CF06-B4FB-79AAA449BE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6" name="Picture 45">
            <a:extLst>
              <a:ext uri="{FF2B5EF4-FFF2-40B4-BE49-F238E27FC236}">
                <a16:creationId xmlns:a16="http://schemas.microsoft.com/office/drawing/2014/main" id="{5DD35778-139A-9ABD-BB83-D88B76AE7D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48" name="Picture 47">
            <a:extLst>
              <a:ext uri="{FF2B5EF4-FFF2-40B4-BE49-F238E27FC236}">
                <a16:creationId xmlns:a16="http://schemas.microsoft.com/office/drawing/2014/main" id="{59AB1627-5113-71EF-FCD5-1230DE4B1A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0" name="Picture 49">
            <a:extLst>
              <a:ext uri="{FF2B5EF4-FFF2-40B4-BE49-F238E27FC236}">
                <a16:creationId xmlns:a16="http://schemas.microsoft.com/office/drawing/2014/main" id="{A8CA20D2-3121-F754-AFAD-F4802AECB8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2" name="Picture 51">
            <a:extLst>
              <a:ext uri="{FF2B5EF4-FFF2-40B4-BE49-F238E27FC236}">
                <a16:creationId xmlns:a16="http://schemas.microsoft.com/office/drawing/2014/main" id="{74649F57-1298-7196-608F-0F832E0DBB5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4" name="Picture 53">
            <a:extLst>
              <a:ext uri="{FF2B5EF4-FFF2-40B4-BE49-F238E27FC236}">
                <a16:creationId xmlns:a16="http://schemas.microsoft.com/office/drawing/2014/main" id="{E524759B-A241-AEFD-6867-ADAE62C66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7" name="Picture 56">
            <a:extLst>
              <a:ext uri="{FF2B5EF4-FFF2-40B4-BE49-F238E27FC236}">
                <a16:creationId xmlns:a16="http://schemas.microsoft.com/office/drawing/2014/main" id="{68FB39F5-1379-D3F9-2455-87B52EDFC5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pic>
        <p:nvPicPr>
          <p:cNvPr id="59" name="Picture 58">
            <a:extLst>
              <a:ext uri="{FF2B5EF4-FFF2-40B4-BE49-F238E27FC236}">
                <a16:creationId xmlns:a16="http://schemas.microsoft.com/office/drawing/2014/main" id="{3BD3946C-39AE-B56C-67A7-EBEE67BEC42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85861" y="2000618"/>
            <a:ext cx="14006021" cy="10504516"/>
          </a:xfrm>
          <a:prstGeom prst="rect">
            <a:avLst/>
          </a:prstGeom>
        </p:spPr>
      </p:pic>
      <p:cxnSp>
        <p:nvCxnSpPr>
          <p:cNvPr id="2" name="Straight Connector 1">
            <a:extLst>
              <a:ext uri="{FF2B5EF4-FFF2-40B4-BE49-F238E27FC236}">
                <a16:creationId xmlns:a16="http://schemas.microsoft.com/office/drawing/2014/main" id="{1F3FE3A0-E617-195A-36AC-59811AF994A8}"/>
              </a:ext>
            </a:extLst>
          </p:cNvPr>
          <p:cNvCxnSpPr>
            <a:cxnSpLocks/>
          </p:cNvCxnSpPr>
          <p:nvPr/>
        </p:nvCxnSpPr>
        <p:spPr>
          <a:xfrm flipV="1">
            <a:off x="6222380" y="2921620"/>
            <a:ext cx="4763120" cy="691375"/>
          </a:xfrm>
          <a:prstGeom prst="line">
            <a:avLst/>
          </a:prstGeom>
          <a:noFill/>
          <a:ln w="5715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1040E23A-AD31-CEA6-8FB1-B95E44253B95}"/>
              </a:ext>
            </a:extLst>
          </p:cNvPr>
          <p:cNvSpPr txBox="1"/>
          <p:nvPr/>
        </p:nvSpPr>
        <p:spPr>
          <a:xfrm>
            <a:off x="8068179" y="2193025"/>
            <a:ext cx="221855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u="none" strike="noStrike" cap="none" spc="0" normalizeH="0" baseline="0" dirty="0">
                <a:ln>
                  <a:noFill/>
                </a:ln>
                <a:solidFill>
                  <a:srgbClr val="FF0000"/>
                </a:solidFill>
                <a:effectLst/>
                <a:uFillTx/>
                <a:latin typeface="Comic Sans MS" panose="030F0902030302020204" pitchFamily="66" charset="0"/>
                <a:sym typeface="Helvetica Neue"/>
              </a:rPr>
              <a:t>Tangent</a:t>
            </a:r>
            <a:r>
              <a:rPr kumimoji="0" lang="en-US" sz="2400" b="0" i="0" u="none" strike="noStrike" cap="none" spc="0" normalizeH="0" baseline="0" dirty="0">
                <a:ln>
                  <a:noFill/>
                </a:ln>
                <a:solidFill>
                  <a:srgbClr val="FF0000"/>
                </a:solidFill>
                <a:effectLst/>
                <a:uFillTx/>
                <a:latin typeface="+mn-lt"/>
                <a:ea typeface="+mn-ea"/>
                <a:cs typeface="+mn-cs"/>
                <a:sym typeface="Helvetica Neue"/>
              </a:rPr>
              <a:t>; </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89305978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6" name="Text Placeholder 5">
            <a:extLst>
              <a:ext uri="{FF2B5EF4-FFF2-40B4-BE49-F238E27FC236}">
                <a16:creationId xmlns:a16="http://schemas.microsoft.com/office/drawing/2014/main" id="{BF035B1B-5E9A-58E8-5057-0F99FF4B62CF}"/>
              </a:ext>
            </a:extLst>
          </p:cNvPr>
          <p:cNvSpPr>
            <a:spLocks noGrp="1"/>
          </p:cNvSpPr>
          <p:nvPr>
            <p:ph type="body" sz="quarter" idx="21"/>
          </p:nvPr>
        </p:nvSpPr>
        <p:spPr/>
        <p:txBody>
          <a:bodyPr/>
          <a:lstStyle/>
          <a:p>
            <a:r>
              <a:rPr lang="en-US" dirty="0"/>
              <a:t>Learning by simulation</a:t>
            </a:r>
          </a:p>
          <a:p>
            <a:endParaRPr lang="en-US" dirty="0"/>
          </a:p>
        </p:txBody>
      </p:sp>
      <p:sp>
        <p:nvSpPr>
          <p:cNvPr id="8" name="TextBox 7">
            <a:extLst>
              <a:ext uri="{FF2B5EF4-FFF2-40B4-BE49-F238E27FC236}">
                <a16:creationId xmlns:a16="http://schemas.microsoft.com/office/drawing/2014/main" id="{7D9D4AF1-185E-42FD-5A6B-86514F8A25C2}"/>
              </a:ext>
            </a:extLst>
          </p:cNvPr>
          <p:cNvSpPr txBox="1"/>
          <p:nvPr/>
        </p:nvSpPr>
        <p:spPr>
          <a:xfrm>
            <a:off x="362682" y="5883374"/>
            <a:ext cx="519062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2">
                    <a:lumMod val="10000"/>
                  </a:schemeClr>
                </a:solidFill>
                <a:effectLst/>
                <a:uFillTx/>
                <a:latin typeface="+mn-lt"/>
                <a:ea typeface="+mn-ea"/>
                <a:cs typeface="+mn-cs"/>
                <a:sym typeface="Helvetica Neue"/>
              </a:rPr>
              <a:t>Our handy instantaneous-rate matrix:</a:t>
            </a:r>
          </a:p>
        </p:txBody>
      </p:sp>
    </p:spTree>
    <p:extLst>
      <p:ext uri="{BB962C8B-B14F-4D97-AF65-F5344CB8AC3E}">
        <p14:creationId xmlns:p14="http://schemas.microsoft.com/office/powerpoint/2010/main" val="159033230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4" name="Text Placeholder 5">
            <a:extLst>
              <a:ext uri="{FF2B5EF4-FFF2-40B4-BE49-F238E27FC236}">
                <a16:creationId xmlns:a16="http://schemas.microsoft.com/office/drawing/2014/main" id="{C14BDCAC-889E-7562-E122-ED273805966A}"/>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287871146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C51559F2-2E2D-8D8C-53C4-093940527EE5}"/>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258620098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91ABC8B8-6596-B386-B03E-2244D9241CB4}"/>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109443151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20355042-5264-2709-A69F-55E1743C5959}"/>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355320390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C1B9A84E-D762-64C2-6DD8-4C029E942C67}"/>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93037914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DD6C7EE6-8757-F8C4-F18D-6AE475103A55}"/>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162494205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endParaRPr lang="en-US"/>
          </a:p>
        </p:txBody>
      </p:sp>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F322A915-5623-C604-805C-4DEF0CC959EC}"/>
              </a:ext>
            </a:extLst>
          </p:cNvPr>
          <p:cNvSpPr>
            <a:spLocks noGrp="1"/>
          </p:cNvSpPr>
          <p:nvPr>
            <p:ph type="body" sz="quarter" idx="21"/>
          </p:nvPr>
        </p:nvSpPr>
        <p:spPr/>
        <p:txBody>
          <a:bodyPr/>
          <a:lstStyle/>
          <a:p>
            <a:r>
              <a:rPr lang="en-US" dirty="0"/>
              <a:t>Learning by simulation</a:t>
            </a:r>
          </a:p>
        </p:txBody>
      </p:sp>
    </p:spTree>
    <p:extLst>
      <p:ext uri="{BB962C8B-B14F-4D97-AF65-F5344CB8AC3E}">
        <p14:creationId xmlns:p14="http://schemas.microsoft.com/office/powerpoint/2010/main" val="420909775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4FBF9-7DA6-5A87-B264-D7578C9B76F1}"/>
            </a:ext>
          </a:extLst>
        </p:cNvPr>
        <p:cNvGrpSpPr/>
        <p:nvPr/>
      </p:nvGrpSpPr>
      <p:grpSpPr>
        <a:xfrm>
          <a:off x="0" y="0"/>
          <a:ext cx="0" cy="0"/>
          <a:chOff x="0" y="0"/>
          <a:chExt cx="0" cy="0"/>
        </a:xfrm>
      </p:grpSpPr>
      <p:sp>
        <p:nvSpPr>
          <p:cNvPr id="162" name="Talking/reading “tree”: Tree Thinking">
            <a:extLst>
              <a:ext uri="{FF2B5EF4-FFF2-40B4-BE49-F238E27FC236}">
                <a16:creationId xmlns:a16="http://schemas.microsoft.com/office/drawing/2014/main" id="{06AD6FDB-5E3E-50BA-F0A5-FDA4216B9280}"/>
              </a:ext>
            </a:extLst>
          </p:cNvPr>
          <p:cNvSpPr txBox="1">
            <a:spLocks noGrp="1"/>
          </p:cNvSpPr>
          <p:nvPr>
            <p:ph type="title"/>
          </p:nvPr>
        </p:nvSpPr>
        <p:spPr>
          <a:prstGeom prst="rect">
            <a:avLst/>
          </a:prstGeom>
        </p:spPr>
        <p:txBody>
          <a:bodyPr/>
          <a:lstStyle/>
          <a:p>
            <a:r>
              <a:t>Talking/reading “tree”: Tree Thinking</a:t>
            </a:r>
          </a:p>
        </p:txBody>
      </p:sp>
      <p:sp>
        <p:nvSpPr>
          <p:cNvPr id="163" name="Phylogenies are cartoons/graphs/simplifications showing the pattern of relationship among the sampled tips">
            <a:extLst>
              <a:ext uri="{FF2B5EF4-FFF2-40B4-BE49-F238E27FC236}">
                <a16:creationId xmlns:a16="http://schemas.microsoft.com/office/drawing/2014/main" id="{CD48EB42-CD5B-EA49-FBB8-C9DAD2C474B4}"/>
              </a:ext>
            </a:extLst>
          </p:cNvP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495300">
              <a:defRPr sz="3300"/>
            </a:pPr>
            <a:r>
              <a:t>Phylogenies are cartoons/graphs/simplifications showing the pattern of relationship among the </a:t>
            </a:r>
            <a:r>
              <a:rPr i="1"/>
              <a:t>sampled</a:t>
            </a:r>
            <a:r>
              <a:t> tips</a:t>
            </a:r>
          </a:p>
        </p:txBody>
      </p:sp>
      <p:pic>
        <p:nvPicPr>
          <p:cNvPr id="164" name="Image" descr="Image">
            <a:extLst>
              <a:ext uri="{FF2B5EF4-FFF2-40B4-BE49-F238E27FC236}">
                <a16:creationId xmlns:a16="http://schemas.microsoft.com/office/drawing/2014/main" id="{20DC22B1-F05D-7B2E-95F6-C5A7192E2508}"/>
              </a:ext>
            </a:extLst>
          </p:cNvPr>
          <p:cNvPicPr>
            <a:picLocks noChangeAspect="1"/>
          </p:cNvPicPr>
          <p:nvPr/>
        </p:nvPicPr>
        <p:blipFill>
          <a:blip r:embed="rId2"/>
          <a:stretch>
            <a:fillRect/>
          </a:stretch>
        </p:blipFill>
        <p:spPr>
          <a:xfrm>
            <a:off x="12763500" y="3873500"/>
            <a:ext cx="9244980" cy="8032523"/>
          </a:xfrm>
          <a:prstGeom prst="rect">
            <a:avLst/>
          </a:prstGeom>
          <a:ln w="12700">
            <a:miter lim="400000"/>
          </a:ln>
        </p:spPr>
      </p:pic>
      <p:sp>
        <p:nvSpPr>
          <p:cNvPr id="165" name="Critical terms/concepts:…">
            <a:extLst>
              <a:ext uri="{FF2B5EF4-FFF2-40B4-BE49-F238E27FC236}">
                <a16:creationId xmlns:a16="http://schemas.microsoft.com/office/drawing/2014/main" id="{3F308AB8-A922-E1B2-C4E7-FD16DE70A8FA}"/>
              </a:ext>
            </a:extLst>
          </p:cNvPr>
          <p:cNvSpPr txBox="1">
            <a:spLocks noGrp="1"/>
          </p:cNvSpPr>
          <p:nvPr>
            <p:ph type="body" sz="half" idx="1"/>
          </p:nvPr>
        </p:nvSpPr>
        <p:spPr>
          <a:xfrm>
            <a:off x="1206500" y="4248504"/>
            <a:ext cx="9779000" cy="8256630"/>
          </a:xfrm>
          <a:prstGeom prst="rect">
            <a:avLst/>
          </a:prstGeom>
        </p:spPr>
        <p:txBody>
          <a:bodyPr/>
          <a:lstStyle/>
          <a:p>
            <a:pPr marL="524255" indent="-524255" defTabSz="2096971">
              <a:spcBef>
                <a:spcPts val="3800"/>
              </a:spcBef>
              <a:defRPr sz="4128"/>
            </a:pPr>
            <a:r>
              <a:rPr dirty="0"/>
              <a:t>Critical terms/concepts:</a:t>
            </a:r>
          </a:p>
          <a:p>
            <a:pPr marL="1048511" lvl="1" indent="-524255" defTabSz="2096971">
              <a:spcBef>
                <a:spcPts val="3800"/>
              </a:spcBef>
              <a:defRPr sz="4128"/>
            </a:pPr>
            <a:r>
              <a:rPr dirty="0"/>
              <a:t>Most recent common ancestor</a:t>
            </a:r>
          </a:p>
          <a:p>
            <a:pPr marL="1048511" lvl="1" indent="-524255" defTabSz="2096971">
              <a:spcBef>
                <a:spcPts val="3800"/>
              </a:spcBef>
              <a:defRPr sz="4128"/>
            </a:pPr>
            <a:r>
              <a:rPr dirty="0"/>
              <a:t>Closest relative (“sister group”)</a:t>
            </a:r>
          </a:p>
          <a:p>
            <a:pPr marL="1048511" lvl="1" indent="-524255" defTabSz="2096971">
              <a:spcBef>
                <a:spcPts val="3800"/>
              </a:spcBef>
              <a:defRPr sz="4128"/>
            </a:pPr>
            <a:r>
              <a:rPr dirty="0"/>
              <a:t>Clade, monophyletic</a:t>
            </a:r>
          </a:p>
          <a:p>
            <a:pPr marL="1048511" lvl="1" indent="-524255" defTabSz="2096971">
              <a:spcBef>
                <a:spcPts val="3800"/>
              </a:spcBef>
              <a:defRPr sz="4128"/>
            </a:pPr>
            <a:r>
              <a:rPr dirty="0"/>
              <a:t>Cladogram vs phylogram vs chronogram</a:t>
            </a:r>
          </a:p>
          <a:p>
            <a:pPr marL="1048511" lvl="1" indent="-524255" defTabSz="2096971">
              <a:spcBef>
                <a:spcPts val="3800"/>
              </a:spcBef>
              <a:defRPr sz="4128"/>
            </a:pPr>
            <a:r>
              <a:rPr dirty="0"/>
              <a:t>Ancestral vs derived characters</a:t>
            </a:r>
          </a:p>
          <a:p>
            <a:pPr marL="1048511" lvl="1" indent="-524255" defTabSz="2096971">
              <a:spcBef>
                <a:spcPts val="3800"/>
              </a:spcBef>
              <a:defRPr sz="4128"/>
            </a:pPr>
            <a:r>
              <a:rPr dirty="0">
                <a:solidFill>
                  <a:schemeClr val="bg1"/>
                </a:solidFill>
              </a:rPr>
              <a:t>Primitive lineage fallacy (sampling, extinction, </a:t>
            </a:r>
            <a:r>
              <a:rPr dirty="0" err="1">
                <a:solidFill>
                  <a:schemeClr val="bg1"/>
                </a:solidFill>
              </a:rPr>
              <a:t>etc</a:t>
            </a:r>
            <a:r>
              <a:rPr dirty="0">
                <a:solidFill>
                  <a:schemeClr val="bg1"/>
                </a:solidFill>
              </a:rPr>
              <a:t>…)</a:t>
            </a:r>
          </a:p>
        </p:txBody>
      </p:sp>
    </p:spTree>
    <p:extLst>
      <p:ext uri="{BB962C8B-B14F-4D97-AF65-F5344CB8AC3E}">
        <p14:creationId xmlns:p14="http://schemas.microsoft.com/office/powerpoint/2010/main" val="652681059"/>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Likelihood"/>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FC0D6253-0147-7C26-E80B-BD22EE83D42B}"/>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FDE5F967-6E02-000E-6CFB-9F2374C1F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27151729-17A9-7952-65DD-BE0476FBE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9C1F70DD-6BB7-0CF2-BED2-1510FF4E4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20AB9666-B11F-C17A-AE11-90AD6F9C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D8E8E9D4-72AB-5304-D487-9F34CD8A98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CF875D39-6C66-9DC9-4A6E-C0E00BBF8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C4C99441-9DBF-49EE-E9C2-049D78499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EA80D8D3-D219-5234-B526-0AC694D559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054D72D8-A2C9-D6F9-EFE1-ACBFF5A465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B2AB024-5C27-ABD6-73DE-C74BC0A086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B60DE826-9196-4A9D-CBA3-AB4427E167AD}"/>
              </a:ext>
            </a:extLst>
          </p:cNvPr>
          <p:cNvSpPr>
            <a:spLocks noGrp="1"/>
          </p:cNvSpPr>
          <p:nvPr>
            <p:ph type="body" sz="quarter" idx="21"/>
          </p:nvPr>
        </p:nvSpPr>
        <p:spPr/>
        <p:txBody>
          <a:bodyPr/>
          <a:lstStyle/>
          <a:p>
            <a:r>
              <a:rPr lang="en-US" dirty="0"/>
              <a:t>Learning by simulation</a:t>
            </a:r>
          </a:p>
        </p:txBody>
      </p:sp>
      <p:sp>
        <p:nvSpPr>
          <p:cNvPr id="5" name="Text Placeholder 4">
            <a:extLst>
              <a:ext uri="{FF2B5EF4-FFF2-40B4-BE49-F238E27FC236}">
                <a16:creationId xmlns:a16="http://schemas.microsoft.com/office/drawing/2014/main" id="{8C18E9EB-D10B-7F45-54BF-4A9E52FF9B40}"/>
              </a:ext>
            </a:extLst>
          </p:cNvPr>
          <p:cNvSpPr>
            <a:spLocks noGrp="1"/>
          </p:cNvSpPr>
          <p:nvPr>
            <p:ph type="body" sz="half" idx="1"/>
          </p:nvPr>
        </p:nvSpPr>
        <p:spPr/>
        <p:txBody>
          <a:bodyPr/>
          <a:lstStyle/>
          <a:p>
            <a:r>
              <a:rPr lang="en-US" dirty="0">
                <a:solidFill>
                  <a:schemeClr val="bg1"/>
                </a:solidFill>
              </a:rPr>
              <a:t>So given a model (a Q-matrix), we can simulate character histories</a:t>
            </a:r>
          </a:p>
          <a:p>
            <a:r>
              <a:rPr lang="en-US" dirty="0">
                <a:solidFill>
                  <a:schemeClr val="bg1"/>
                </a:solidFill>
              </a:rPr>
              <a:t>And conversely, we can calculate the probability of any particular end state given a starting state (don’t worry about how we do this-–at this stage I just want you to have an intuition for why it should be possible)</a:t>
            </a:r>
          </a:p>
        </p:txBody>
      </p:sp>
    </p:spTree>
    <p:extLst>
      <p:ext uri="{BB962C8B-B14F-4D97-AF65-F5344CB8AC3E}">
        <p14:creationId xmlns:p14="http://schemas.microsoft.com/office/powerpoint/2010/main" val="277884249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4F09C-E0B8-DBA2-8D54-8D4A25A2CA10}"/>
            </a:ext>
          </a:extLst>
        </p:cNvPr>
        <p:cNvGrpSpPr/>
        <p:nvPr/>
      </p:nvGrpSpPr>
      <p:grpSpPr>
        <a:xfrm>
          <a:off x="0" y="0"/>
          <a:ext cx="0" cy="0"/>
          <a:chOff x="0" y="0"/>
          <a:chExt cx="0" cy="0"/>
        </a:xfrm>
      </p:grpSpPr>
      <p:sp>
        <p:nvSpPr>
          <p:cNvPr id="183" name="Likelihood">
            <a:extLst>
              <a:ext uri="{FF2B5EF4-FFF2-40B4-BE49-F238E27FC236}">
                <a16:creationId xmlns:a16="http://schemas.microsoft.com/office/drawing/2014/main" id="{F7502737-151F-806A-01C6-C64DDDAF0A1B}"/>
              </a:ext>
            </a:extLst>
          </p:cNvPr>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AD227D64-7464-636B-AA86-2B17EE3989B9}"/>
              </a:ext>
            </a:extLst>
          </p:cNvPr>
          <p:cNvSpPr txBox="1"/>
          <p:nvPr/>
        </p:nvSpPr>
        <p:spPr>
          <a:xfrm>
            <a:off x="18850580" y="12416111"/>
            <a:ext cx="501457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56E39B5C-6A7A-3987-6999-85A81A518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BC6A6A3C-0E2A-2F88-BA73-8B2D6369E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41B7827E-6F13-5B04-DE5C-DE0B680CA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4D98E625-6245-354F-BBAE-223B243F9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72C4EEFD-1CE6-E536-5C2B-7B31FB2FB0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27C69083-2688-866E-B37A-E6F3748F2E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A13E868C-A7F0-6BD4-473F-C312E8BC94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4E1AAB17-0868-B9D4-7025-915E60C8D7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426ADE3C-2777-224B-F35F-7CAC28F977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4489F18E-4D7E-428D-3BDA-F51C73DA7D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F751C6A1-38FC-9128-0F3A-ACA819419C45}"/>
              </a:ext>
            </a:extLst>
          </p:cNvPr>
          <p:cNvSpPr>
            <a:spLocks noGrp="1"/>
          </p:cNvSpPr>
          <p:nvPr>
            <p:ph type="body" sz="quarter" idx="21"/>
          </p:nvPr>
        </p:nvSpPr>
        <p:spPr/>
        <p:txBody>
          <a:bodyPr/>
          <a:lstStyle/>
          <a:p>
            <a:r>
              <a:rPr lang="en-US" dirty="0"/>
              <a:t>Learning by simulation</a:t>
            </a:r>
          </a:p>
        </p:txBody>
      </p:sp>
      <p:sp>
        <p:nvSpPr>
          <p:cNvPr id="5" name="Text Placeholder 4">
            <a:extLst>
              <a:ext uri="{FF2B5EF4-FFF2-40B4-BE49-F238E27FC236}">
                <a16:creationId xmlns:a16="http://schemas.microsoft.com/office/drawing/2014/main" id="{2C8E7D26-1759-1253-F8B6-6E98413CE015}"/>
              </a:ext>
            </a:extLst>
          </p:cNvPr>
          <p:cNvSpPr>
            <a:spLocks noGrp="1"/>
          </p:cNvSpPr>
          <p:nvPr>
            <p:ph type="body" sz="half" idx="1"/>
          </p:nvPr>
        </p:nvSpPr>
        <p:spPr/>
        <p:txBody>
          <a:bodyPr/>
          <a:lstStyle/>
          <a:p>
            <a:r>
              <a:rPr lang="en-US" dirty="0"/>
              <a:t>So given a model (a Q-matrix), we can simulate character histories</a:t>
            </a:r>
          </a:p>
          <a:p>
            <a:r>
              <a:rPr lang="en-US" dirty="0">
                <a:solidFill>
                  <a:schemeClr val="bg1"/>
                </a:solidFill>
              </a:rPr>
              <a:t>And conversely, we can calculate the probability of any particular end state given a starting state (don’t worry about how we do this-–at this stage I just want you to have an intuition for why it should be possible)</a:t>
            </a:r>
          </a:p>
        </p:txBody>
      </p:sp>
    </p:spTree>
    <p:extLst>
      <p:ext uri="{BB962C8B-B14F-4D97-AF65-F5344CB8AC3E}">
        <p14:creationId xmlns:p14="http://schemas.microsoft.com/office/powerpoint/2010/main" val="269742056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E7B8-B970-6742-AFCB-7F4E79E777A8}"/>
            </a:ext>
          </a:extLst>
        </p:cNvPr>
        <p:cNvGrpSpPr/>
        <p:nvPr/>
      </p:nvGrpSpPr>
      <p:grpSpPr>
        <a:xfrm>
          <a:off x="0" y="0"/>
          <a:ext cx="0" cy="0"/>
          <a:chOff x="0" y="0"/>
          <a:chExt cx="0" cy="0"/>
        </a:xfrm>
      </p:grpSpPr>
      <p:sp>
        <p:nvSpPr>
          <p:cNvPr id="183" name="Likelihood">
            <a:extLst>
              <a:ext uri="{FF2B5EF4-FFF2-40B4-BE49-F238E27FC236}">
                <a16:creationId xmlns:a16="http://schemas.microsoft.com/office/drawing/2014/main" id="{E8BEE02E-9F0C-C657-BFF3-775ED6921473}"/>
              </a:ext>
            </a:extLst>
          </p:cNvPr>
          <p:cNvSpPr txBox="1">
            <a:spLocks noGrp="1"/>
          </p:cNvSpPr>
          <p:nvPr>
            <p:ph type="title"/>
          </p:nvPr>
        </p:nvSpPr>
        <p:spPr>
          <a:prstGeom prst="rect">
            <a:avLst/>
          </a:prstGeom>
        </p:spPr>
        <p:txBody>
          <a:bodyPr>
            <a:normAutofit/>
          </a:bodyPr>
          <a:lstStyle/>
          <a:p>
            <a:r>
              <a:rPr lang="en-US" dirty="0"/>
              <a:t>Example</a:t>
            </a:r>
            <a:endParaRPr dirty="0"/>
          </a:p>
        </p:txBody>
      </p:sp>
      <p:sp>
        <p:nvSpPr>
          <p:cNvPr id="15" name="Slide courtesy of John Huelsenbeck">
            <a:extLst>
              <a:ext uri="{FF2B5EF4-FFF2-40B4-BE49-F238E27FC236}">
                <a16:creationId xmlns:a16="http://schemas.microsoft.com/office/drawing/2014/main" id="{7FCAFE1C-2E83-8F95-FE78-C678CCD6A447}"/>
              </a:ext>
            </a:extLst>
          </p:cNvPr>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Slide courtesy of John </a:t>
            </a:r>
            <a:r>
              <a:rPr dirty="0" err="1"/>
              <a:t>Huelsenbeck</a:t>
            </a:r>
            <a:endParaRPr dirty="0"/>
          </a:p>
        </p:txBody>
      </p:sp>
      <p:pic>
        <p:nvPicPr>
          <p:cNvPr id="3" name="Picture 2">
            <a:extLst>
              <a:ext uri="{FF2B5EF4-FFF2-40B4-BE49-F238E27FC236}">
                <a16:creationId xmlns:a16="http://schemas.microsoft.com/office/drawing/2014/main" id="{4364423B-7649-0265-F499-802A2F136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7" name="Picture 6">
            <a:extLst>
              <a:ext uri="{FF2B5EF4-FFF2-40B4-BE49-F238E27FC236}">
                <a16:creationId xmlns:a16="http://schemas.microsoft.com/office/drawing/2014/main" id="{FA0C63DE-16A1-E038-69BC-7B5FF39D9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9" name="Picture 8">
            <a:extLst>
              <a:ext uri="{FF2B5EF4-FFF2-40B4-BE49-F238E27FC236}">
                <a16:creationId xmlns:a16="http://schemas.microsoft.com/office/drawing/2014/main" id="{2F3C7481-E24C-C696-8706-5B27386AA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1" name="Picture 10">
            <a:extLst>
              <a:ext uri="{FF2B5EF4-FFF2-40B4-BE49-F238E27FC236}">
                <a16:creationId xmlns:a16="http://schemas.microsoft.com/office/drawing/2014/main" id="{FE06F98F-3150-317B-74A3-5EE5532C3D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3" name="Picture 12">
            <a:extLst>
              <a:ext uri="{FF2B5EF4-FFF2-40B4-BE49-F238E27FC236}">
                <a16:creationId xmlns:a16="http://schemas.microsoft.com/office/drawing/2014/main" id="{7B9E3483-B717-CC36-6FE8-1AD5DB0118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6" name="Picture 15">
            <a:extLst>
              <a:ext uri="{FF2B5EF4-FFF2-40B4-BE49-F238E27FC236}">
                <a16:creationId xmlns:a16="http://schemas.microsoft.com/office/drawing/2014/main" id="{8CB170AA-9A69-1317-C678-96952EB0B7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18" name="Picture 17">
            <a:extLst>
              <a:ext uri="{FF2B5EF4-FFF2-40B4-BE49-F238E27FC236}">
                <a16:creationId xmlns:a16="http://schemas.microsoft.com/office/drawing/2014/main" id="{4315E366-92B1-015C-1742-42217239AA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0" name="Picture 19">
            <a:extLst>
              <a:ext uri="{FF2B5EF4-FFF2-40B4-BE49-F238E27FC236}">
                <a16:creationId xmlns:a16="http://schemas.microsoft.com/office/drawing/2014/main" id="{356E22D0-4E14-CFFF-7132-3E7DC8E4F5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2" name="Picture 21">
            <a:extLst>
              <a:ext uri="{FF2B5EF4-FFF2-40B4-BE49-F238E27FC236}">
                <a16:creationId xmlns:a16="http://schemas.microsoft.com/office/drawing/2014/main" id="{23C4B9F6-00A0-1F8C-D02F-0E86D1BE41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pic>
        <p:nvPicPr>
          <p:cNvPr id="26" name="Picture 25">
            <a:extLst>
              <a:ext uri="{FF2B5EF4-FFF2-40B4-BE49-F238E27FC236}">
                <a16:creationId xmlns:a16="http://schemas.microsoft.com/office/drawing/2014/main" id="{2FB5FC4C-472C-9EDF-0F37-E1C300C7AE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1110" y="2248823"/>
            <a:ext cx="13029580" cy="9772185"/>
          </a:xfrm>
          <a:prstGeom prst="rect">
            <a:avLst/>
          </a:prstGeom>
        </p:spPr>
      </p:pic>
      <p:sp>
        <p:nvSpPr>
          <p:cNvPr id="2" name="Text Placeholder 5">
            <a:extLst>
              <a:ext uri="{FF2B5EF4-FFF2-40B4-BE49-F238E27FC236}">
                <a16:creationId xmlns:a16="http://schemas.microsoft.com/office/drawing/2014/main" id="{01296670-25F5-80A1-C510-899215233C70}"/>
              </a:ext>
            </a:extLst>
          </p:cNvPr>
          <p:cNvSpPr>
            <a:spLocks noGrp="1"/>
          </p:cNvSpPr>
          <p:nvPr>
            <p:ph type="body" sz="quarter" idx="21"/>
          </p:nvPr>
        </p:nvSpPr>
        <p:spPr/>
        <p:txBody>
          <a:bodyPr/>
          <a:lstStyle/>
          <a:p>
            <a:r>
              <a:rPr lang="en-US" dirty="0"/>
              <a:t>Learning by simulation</a:t>
            </a:r>
          </a:p>
        </p:txBody>
      </p:sp>
      <p:sp>
        <p:nvSpPr>
          <p:cNvPr id="5" name="Text Placeholder 4">
            <a:extLst>
              <a:ext uri="{FF2B5EF4-FFF2-40B4-BE49-F238E27FC236}">
                <a16:creationId xmlns:a16="http://schemas.microsoft.com/office/drawing/2014/main" id="{FD028765-7C54-0F5F-2B80-3216FDA3228D}"/>
              </a:ext>
            </a:extLst>
          </p:cNvPr>
          <p:cNvSpPr>
            <a:spLocks noGrp="1"/>
          </p:cNvSpPr>
          <p:nvPr>
            <p:ph type="body" sz="half" idx="1"/>
          </p:nvPr>
        </p:nvSpPr>
        <p:spPr/>
        <p:txBody>
          <a:bodyPr/>
          <a:lstStyle/>
          <a:p>
            <a:r>
              <a:rPr lang="en-US" dirty="0"/>
              <a:t>So given a model (a Q-matrix), we can simulate character histories</a:t>
            </a:r>
          </a:p>
          <a:p>
            <a:r>
              <a:rPr lang="en-US" dirty="0"/>
              <a:t>And conversely, we can calculate the probability of any particular end state given a starting state (don’t worry about how we do this-–at this stage I just want you to have an intuition for why it should be possible)</a:t>
            </a:r>
          </a:p>
        </p:txBody>
      </p:sp>
    </p:spTree>
    <p:extLst>
      <p:ext uri="{BB962C8B-B14F-4D97-AF65-F5344CB8AC3E}">
        <p14:creationId xmlns:p14="http://schemas.microsoft.com/office/powerpoint/2010/main" val="107700206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ree inference: ML II"/>
          <p:cNvSpPr txBox="1">
            <a:spLocks noGrp="1"/>
          </p:cNvSpPr>
          <p:nvPr>
            <p:ph type="ctrTitle"/>
          </p:nvPr>
        </p:nvSpPr>
        <p:spPr>
          <a:prstGeom prst="rect">
            <a:avLst/>
          </a:prstGeom>
        </p:spPr>
        <p:txBody>
          <a:bodyPr/>
          <a:lstStyle/>
          <a:p>
            <a:r>
              <a:t>Tree inference: ML II</a:t>
            </a:r>
          </a:p>
        </p:txBody>
      </p:sp>
      <p:sp>
        <p:nvSpPr>
          <p:cNvPr id="159" name="How do the computers actually do this?"/>
          <p:cNvSpPr txBox="1">
            <a:spLocks noGrp="1"/>
          </p:cNvSpPr>
          <p:nvPr>
            <p:ph type="subTitle" sz="quarter" idx="1"/>
          </p:nvPr>
        </p:nvSpPr>
        <p:spPr>
          <a:prstGeom prst="rect">
            <a:avLst/>
          </a:prstGeom>
        </p:spPr>
        <p:txBody>
          <a:bodyPr/>
          <a:lstStyle/>
          <a:p>
            <a:r>
              <a:t>How do the computers actually do this?</a:t>
            </a:r>
          </a:p>
        </p:txBody>
      </p:sp>
      <p:pic>
        <p:nvPicPr>
          <p:cNvPr id="160" name="mockTree.pdf" descr="mockTree.pdf"/>
          <p:cNvPicPr>
            <a:picLocks noChangeAspect="1"/>
          </p:cNvPicPr>
          <p:nvPr/>
        </p:nvPicPr>
        <p:blipFill>
          <a:blip r:embed="rId2"/>
          <a:stretch>
            <a:fillRect/>
          </a:stretch>
        </p:blipFill>
        <p:spPr>
          <a:xfrm>
            <a:off x="1218774" y="9585243"/>
            <a:ext cx="2992545" cy="3550818"/>
          </a:xfrm>
          <a:prstGeom prst="rect">
            <a:avLst/>
          </a:prstGeom>
          <a:ln w="12700">
            <a:miter lim="400000"/>
          </a:ln>
        </p:spPr>
      </p:pic>
      <p:sp>
        <p:nvSpPr>
          <p:cNvPr id="3" name="Text Placeholder 2">
            <a:extLst>
              <a:ext uri="{FF2B5EF4-FFF2-40B4-BE49-F238E27FC236}">
                <a16:creationId xmlns:a16="http://schemas.microsoft.com/office/drawing/2014/main" id="{E7963A7B-B56F-1FC3-073B-4E29069F00D2}"/>
              </a:ext>
            </a:extLst>
          </p:cNvPr>
          <p:cNvSpPr>
            <a:spLocks noGrp="1"/>
          </p:cNvSpPr>
          <p:nvPr>
            <p:ph type="body" sz="quarter" idx="21"/>
          </p:nvPr>
        </p:nvSpPr>
        <p:spPr/>
        <p:txBody>
          <a:bodyPr>
            <a:normAutofit lnSpcReduction="10000"/>
          </a:bodyPr>
          <a:lstStyle/>
          <a:p>
            <a:endParaRPr lang="en-US"/>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lide Subtitle"/>
          <p:cNvSpPr txBox="1">
            <a:spLocks noGrp="1"/>
          </p:cNvSpPr>
          <p:nvPr>
            <p:ph type="body" idx="21"/>
          </p:nvPr>
        </p:nvSpPr>
        <p:spPr>
          <a:prstGeom prst="rect">
            <a:avLst/>
          </a:prstGeom>
        </p:spPr>
        <p:txBody>
          <a:bodyPr/>
          <a:lstStyle/>
          <a:p>
            <a:endParaRPr/>
          </a:p>
        </p:txBody>
      </p:sp>
      <p:sp>
        <p:nvSpPr>
          <p:cNvPr id="173" name="Problem One: There are an infinite number of possible histories along a branch—e.g., it could have started as an A, switched to a G, and then switched to a T, or it could have …—how can we calculate the probability of any particular end state?…"/>
          <p:cNvSpPr txBox="1">
            <a:spLocks noGrp="1"/>
          </p:cNvSpPr>
          <p:nvPr>
            <p:ph type="body" sz="half" idx="1"/>
          </p:nvPr>
        </p:nvSpPr>
        <p:spPr>
          <a:prstGeom prst="rect">
            <a:avLst/>
          </a:prstGeom>
        </p:spPr>
        <p:txBody>
          <a:bodyPr/>
          <a:lstStyle/>
          <a:p>
            <a:r>
              <a:rPr b="1"/>
              <a:t>Problem One</a:t>
            </a:r>
            <a:r>
              <a:t>: There are an infinite number of possible histories along a branch—e.g., it could have started as an A, switched to a G, and then switched to a T, or it could have …—how can we calculate the probability of any particular end state?</a:t>
            </a:r>
          </a:p>
          <a:p>
            <a:pPr>
              <a:defRPr>
                <a:solidFill>
                  <a:srgbClr val="FFFFFF"/>
                </a:solidFill>
              </a:defRPr>
            </a:pPr>
            <a:r>
              <a:rPr b="1"/>
              <a:t>Trick One</a:t>
            </a:r>
            <a:r>
              <a:t>: Matrix exponentiation!</a:t>
            </a:r>
          </a:p>
        </p:txBody>
      </p:sp>
      <p:sp>
        <p:nvSpPr>
          <p:cNvPr id="174"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pic>
        <p:nvPicPr>
          <p:cNvPr id="175" name="huelsenbeck_likelihood (dragged).pdf" descr="huelsenbeck_likelihood (dragged).pdf"/>
          <p:cNvPicPr>
            <a:picLocks noChangeAspect="1"/>
          </p:cNvPicPr>
          <p:nvPr/>
        </p:nvPicPr>
        <p:blipFill>
          <a:blip r:embed="rId2"/>
          <a:stretch>
            <a:fillRect/>
          </a:stretch>
        </p:blipFill>
        <p:spPr>
          <a:xfrm>
            <a:off x="13847908" y="3660901"/>
            <a:ext cx="9688068" cy="7266051"/>
          </a:xfrm>
          <a:prstGeom prst="rect">
            <a:avLst/>
          </a:prstGeom>
          <a:ln w="12700">
            <a:miter lim="400000"/>
          </a:ln>
        </p:spPr>
      </p:pic>
      <p:sp>
        <p:nvSpPr>
          <p:cNvPr id="176"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Subtitle"/>
          <p:cNvSpPr txBox="1">
            <a:spLocks noGrp="1"/>
          </p:cNvSpPr>
          <p:nvPr>
            <p:ph type="body" idx="21"/>
          </p:nvPr>
        </p:nvSpPr>
        <p:spPr>
          <a:prstGeom prst="rect">
            <a:avLst/>
          </a:prstGeom>
        </p:spPr>
        <p:txBody>
          <a:bodyPr/>
          <a:lstStyle/>
          <a:p>
            <a:endParaRPr/>
          </a:p>
        </p:txBody>
      </p:sp>
      <p:sp>
        <p:nvSpPr>
          <p:cNvPr id="179" name="Problem One: There are an infinite number of possible histories along a branch—e.g., it could have started as an A, switched to a G, and then switched to a T, or it could have …—how can we calculate the probability of any particular end state?…"/>
          <p:cNvSpPr txBox="1">
            <a:spLocks noGrp="1"/>
          </p:cNvSpPr>
          <p:nvPr>
            <p:ph type="body" sz="half" idx="1"/>
          </p:nvPr>
        </p:nvSpPr>
        <p:spPr>
          <a:prstGeom prst="rect">
            <a:avLst/>
          </a:prstGeom>
        </p:spPr>
        <p:txBody>
          <a:bodyPr/>
          <a:lstStyle/>
          <a:p>
            <a:r>
              <a:rPr b="1"/>
              <a:t>Problem One</a:t>
            </a:r>
            <a:r>
              <a:t>: There are an infinite number of possible histories along a branch—e.g., it could have started as an A, switched to a G, and then switched to a T, or it could have …—how can we calculate the probability of any particular end state?</a:t>
            </a:r>
          </a:p>
          <a:p>
            <a:r>
              <a:rPr b="1"/>
              <a:t>Trick One</a:t>
            </a:r>
            <a:r>
              <a:t>: Matrix exponentiation!</a:t>
            </a:r>
          </a:p>
        </p:txBody>
      </p:sp>
      <p:sp>
        <p:nvSpPr>
          <p:cNvPr id="180"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pic>
        <p:nvPicPr>
          <p:cNvPr id="181" name="Screen Shot 2022-09-29 at 12.52.35 PM.png" descr="Screen Shot 2022-09-29 at 12.52.35 PM.png"/>
          <p:cNvPicPr>
            <a:picLocks noChangeAspect="1"/>
          </p:cNvPicPr>
          <p:nvPr/>
        </p:nvPicPr>
        <p:blipFill>
          <a:blip r:embed="rId2"/>
          <a:srcRect t="56753"/>
          <a:stretch>
            <a:fillRect/>
          </a:stretch>
        </p:blipFill>
        <p:spPr>
          <a:xfrm>
            <a:off x="11448603" y="2776339"/>
            <a:ext cx="11037084" cy="3851297"/>
          </a:xfrm>
          <a:prstGeom prst="rect">
            <a:avLst/>
          </a:prstGeom>
          <a:ln w="12700">
            <a:miter lim="400000"/>
          </a:ln>
        </p:spPr>
      </p:pic>
      <p:pic>
        <p:nvPicPr>
          <p:cNvPr id="182" name="Screen Shot 2022-09-29 at 1.00.55 PM.png" descr="Screen Shot 2022-09-29 at 1.00.55 PM.png"/>
          <p:cNvPicPr>
            <a:picLocks noChangeAspect="1"/>
          </p:cNvPicPr>
          <p:nvPr/>
        </p:nvPicPr>
        <p:blipFill>
          <a:blip r:embed="rId3"/>
          <a:stretch>
            <a:fillRect/>
          </a:stretch>
        </p:blipFill>
        <p:spPr>
          <a:xfrm>
            <a:off x="11629077" y="8778725"/>
            <a:ext cx="12033444" cy="3505104"/>
          </a:xfrm>
          <a:prstGeom prst="rect">
            <a:avLst/>
          </a:prstGeom>
          <a:ln w="12700">
            <a:miter lim="400000"/>
          </a:ln>
        </p:spPr>
      </p:pic>
      <p:sp>
        <p:nvSpPr>
          <p:cNvPr id="183" name="Double Arrow"/>
          <p:cNvSpPr/>
          <p:nvPr/>
        </p:nvSpPr>
        <p:spPr>
          <a:xfrm rot="16153846">
            <a:off x="17730765" y="7325180"/>
            <a:ext cx="2158274" cy="722970"/>
          </a:xfrm>
          <a:prstGeom prst="leftRightArrow">
            <a:avLst>
              <a:gd name="adj1" fmla="val 32000"/>
              <a:gd name="adj2" fmla="val 99492"/>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D974B6-C415-A9BE-09AF-2FD3002778A1}"/>
              </a:ext>
            </a:extLst>
          </p:cNvPr>
          <p:cNvSpPr>
            <a:spLocks noGrp="1"/>
          </p:cNvSpPr>
          <p:nvPr>
            <p:ph type="body" sz="half" idx="1"/>
          </p:nvPr>
        </p:nvSpPr>
        <p:spPr/>
        <p:txBody>
          <a:bodyPr/>
          <a:lstStyle/>
          <a:p>
            <a:endParaRPr lang="en-US"/>
          </a:p>
        </p:txBody>
      </p:sp>
      <p:sp>
        <p:nvSpPr>
          <p:cNvPr id="5" name="Title 4">
            <a:extLst>
              <a:ext uri="{FF2B5EF4-FFF2-40B4-BE49-F238E27FC236}">
                <a16:creationId xmlns:a16="http://schemas.microsoft.com/office/drawing/2014/main" id="{E6C6466B-E366-B97F-6BA8-0048F61F77C1}"/>
              </a:ext>
            </a:extLst>
          </p:cNvPr>
          <p:cNvSpPr>
            <a:spLocks noGrp="1"/>
          </p:cNvSpPr>
          <p:nvPr>
            <p:ph type="title"/>
          </p:nvPr>
        </p:nvSpPr>
        <p:spPr>
          <a:xfrm>
            <a:off x="1206499" y="1079500"/>
            <a:ext cx="21971001" cy="1435100"/>
          </a:xfrm>
        </p:spPr>
        <p:txBody>
          <a:bodyPr>
            <a:normAutofit fontScale="90000"/>
          </a:bodyPr>
          <a:lstStyle/>
          <a:p>
            <a:r>
              <a:rPr lang="en-US" b="0" dirty="0"/>
              <a:t>So, for a given branch and substitution rate, we can calculate the probability of each of the possible states at the end of the branch, for each of the states at the beginning of the branch</a:t>
            </a:r>
            <a:br>
              <a:rPr lang="en-US" b="0" dirty="0"/>
            </a:br>
            <a:endParaRPr lang="en-US" b="0" dirty="0"/>
          </a:p>
        </p:txBody>
      </p:sp>
      <p:sp>
        <p:nvSpPr>
          <p:cNvPr id="7" name="Text Placeholder 6">
            <a:extLst>
              <a:ext uri="{FF2B5EF4-FFF2-40B4-BE49-F238E27FC236}">
                <a16:creationId xmlns:a16="http://schemas.microsoft.com/office/drawing/2014/main" id="{DCDAA7B7-1C6E-3748-FDA0-06A8743A9A42}"/>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376797440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lide Subtitle"/>
          <p:cNvSpPr txBox="1">
            <a:spLocks noGrp="1"/>
          </p:cNvSpPr>
          <p:nvPr>
            <p:ph type="body" idx="21"/>
          </p:nvPr>
        </p:nvSpPr>
        <p:spPr>
          <a:prstGeom prst="rect">
            <a:avLst/>
          </a:prstGeom>
        </p:spPr>
        <p:txBody>
          <a:bodyPr/>
          <a:lstStyle/>
          <a:p>
            <a:endParaRPr/>
          </a:p>
        </p:txBody>
      </p:sp>
      <p:sp>
        <p:nvSpPr>
          <p:cNvPr id="186"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pPr>
              <a:defRPr>
                <a:solidFill>
                  <a:srgbClr val="FFFFFF"/>
                </a:solidFill>
              </a:defRPr>
            </a:pPr>
            <a:r>
              <a:rPr b="1"/>
              <a:t>Trick Two</a:t>
            </a:r>
            <a:r>
              <a:t>: The pruning algorithm!</a:t>
            </a:r>
          </a:p>
        </p:txBody>
      </p:sp>
      <p:sp>
        <p:nvSpPr>
          <p:cNvPr id="187"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pic>
        <p:nvPicPr>
          <p:cNvPr id="188" name="huelsenbeck_likelihood (dragged).pdf" descr="huelsenbeck_likelihood (dragged).pdf"/>
          <p:cNvPicPr>
            <a:picLocks noChangeAspect="1"/>
          </p:cNvPicPr>
          <p:nvPr/>
        </p:nvPicPr>
        <p:blipFill>
          <a:blip r:embed="rId2"/>
          <a:stretch>
            <a:fillRect/>
          </a:stretch>
        </p:blipFill>
        <p:spPr>
          <a:xfrm>
            <a:off x="11695406" y="2978728"/>
            <a:ext cx="13004801" cy="9753601"/>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lide Subtitle"/>
          <p:cNvSpPr txBox="1">
            <a:spLocks noGrp="1"/>
          </p:cNvSpPr>
          <p:nvPr>
            <p:ph type="body" idx="21"/>
          </p:nvPr>
        </p:nvSpPr>
        <p:spPr>
          <a:prstGeom prst="rect">
            <a:avLst/>
          </a:prstGeom>
        </p:spPr>
        <p:txBody>
          <a:bodyPr/>
          <a:lstStyle/>
          <a:p>
            <a:endParaRPr/>
          </a:p>
        </p:txBody>
      </p:sp>
      <p:sp>
        <p:nvSpPr>
          <p:cNvPr id="191"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192"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193"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194"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195"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196"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197"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198"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199"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200"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201"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202"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pic>
        <p:nvPicPr>
          <p:cNvPr id="203" name="huelsenbeck_likelihood (dragged).pdf" descr="huelsenbeck_likelihood (dragged).pdf"/>
          <p:cNvPicPr>
            <a:picLocks noChangeAspect="1"/>
          </p:cNvPicPr>
          <p:nvPr/>
        </p:nvPicPr>
        <p:blipFill>
          <a:blip r:embed="rId13"/>
          <a:stretch>
            <a:fillRect/>
          </a:stretch>
        </p:blipFill>
        <p:spPr>
          <a:xfrm>
            <a:off x="11094697" y="1753201"/>
            <a:ext cx="13004801" cy="9753601"/>
          </a:xfrm>
          <a:prstGeom prst="rect">
            <a:avLst/>
          </a:prstGeom>
          <a:ln w="12700">
            <a:miter lim="400000"/>
          </a:ln>
        </p:spPr>
      </p:pic>
      <p:pic>
        <p:nvPicPr>
          <p:cNvPr id="204" name="huelsenbeck_likelihood (dragged).pdf" descr="huelsenbeck_likelihood (dragged).pdf"/>
          <p:cNvPicPr>
            <a:picLocks noChangeAspect="1"/>
          </p:cNvPicPr>
          <p:nvPr/>
        </p:nvPicPr>
        <p:blipFill>
          <a:blip r:embed="rId14"/>
          <a:stretch>
            <a:fillRect/>
          </a:stretch>
        </p:blipFill>
        <p:spPr>
          <a:xfrm>
            <a:off x="11094697" y="1753201"/>
            <a:ext cx="13004801" cy="9753601"/>
          </a:xfrm>
          <a:prstGeom prst="rect">
            <a:avLst/>
          </a:prstGeom>
          <a:ln w="12700">
            <a:miter lim="400000"/>
          </a:ln>
        </p:spPr>
      </p:pic>
      <p:pic>
        <p:nvPicPr>
          <p:cNvPr id="205" name="huelsenbeck_likelihood (dragged).pdf" descr="huelsenbeck_likelihood (dragged).pdf"/>
          <p:cNvPicPr>
            <a:picLocks noChangeAspect="1"/>
          </p:cNvPicPr>
          <p:nvPr/>
        </p:nvPicPr>
        <p:blipFill>
          <a:blip r:embed="rId15"/>
          <a:stretch>
            <a:fillRect/>
          </a:stretch>
        </p:blipFill>
        <p:spPr>
          <a:xfrm>
            <a:off x="11094697" y="1753201"/>
            <a:ext cx="13004801" cy="9753601"/>
          </a:xfrm>
          <a:prstGeom prst="rect">
            <a:avLst/>
          </a:prstGeom>
          <a:ln w="12700">
            <a:miter lim="400000"/>
          </a:ln>
        </p:spPr>
      </p:pic>
      <p:pic>
        <p:nvPicPr>
          <p:cNvPr id="206" name="huelsenbeck_likelihood (dragged).pdf" descr="huelsenbeck_likelihood (dragged).pdf"/>
          <p:cNvPicPr>
            <a:picLocks noChangeAspect="1"/>
          </p:cNvPicPr>
          <p:nvPr/>
        </p:nvPicPr>
        <p:blipFill>
          <a:blip r:embed="rId16"/>
          <a:stretch>
            <a:fillRect/>
          </a:stretch>
        </p:blipFill>
        <p:spPr>
          <a:xfrm>
            <a:off x="11094697" y="1753201"/>
            <a:ext cx="13004801" cy="9753601"/>
          </a:xfrm>
          <a:prstGeom prst="rect">
            <a:avLst/>
          </a:prstGeom>
          <a:ln w="12700">
            <a:miter lim="400000"/>
          </a:ln>
        </p:spPr>
      </p:pic>
      <p:pic>
        <p:nvPicPr>
          <p:cNvPr id="207" name="huelsenbeck_likelihood (dragged).pdf" descr="huelsenbeck_likelihood (dragged).pdf"/>
          <p:cNvPicPr>
            <a:picLocks noChangeAspect="1"/>
          </p:cNvPicPr>
          <p:nvPr/>
        </p:nvPicPr>
        <p:blipFill>
          <a:blip r:embed="rId17"/>
          <a:stretch>
            <a:fillRect/>
          </a:stretch>
        </p:blipFill>
        <p:spPr>
          <a:xfrm>
            <a:off x="11094697" y="1753201"/>
            <a:ext cx="13004801" cy="9753601"/>
          </a:xfrm>
          <a:prstGeom prst="rect">
            <a:avLst/>
          </a:prstGeom>
          <a:ln w="12700">
            <a:miter lim="400000"/>
          </a:ln>
        </p:spPr>
      </p:pic>
      <p:pic>
        <p:nvPicPr>
          <p:cNvPr id="208" name="huelsenbeck_likelihood (dragged).pdf" descr="huelsenbeck_likelihood (dragged).pdf"/>
          <p:cNvPicPr>
            <a:picLocks noChangeAspect="1"/>
          </p:cNvPicPr>
          <p:nvPr/>
        </p:nvPicPr>
        <p:blipFill>
          <a:blip r:embed="rId18"/>
          <a:stretch>
            <a:fillRect/>
          </a:stretch>
        </p:blipFill>
        <p:spPr>
          <a:xfrm>
            <a:off x="11094697" y="1753201"/>
            <a:ext cx="13004801" cy="9753601"/>
          </a:xfrm>
          <a:prstGeom prst="rect">
            <a:avLst/>
          </a:prstGeom>
          <a:ln w="12700">
            <a:miter lim="400000"/>
          </a:ln>
        </p:spPr>
      </p:pic>
      <p:pic>
        <p:nvPicPr>
          <p:cNvPr id="209" name="huelsenbeck_likelihood (dragged).pdf" descr="huelsenbeck_likelihood (dragged).pdf"/>
          <p:cNvPicPr>
            <a:picLocks noChangeAspect="1"/>
          </p:cNvPicPr>
          <p:nvPr/>
        </p:nvPicPr>
        <p:blipFill>
          <a:blip r:embed="rId19"/>
          <a:stretch>
            <a:fillRect/>
          </a:stretch>
        </p:blipFill>
        <p:spPr>
          <a:xfrm>
            <a:off x="11094697" y="1753201"/>
            <a:ext cx="13004801" cy="9753601"/>
          </a:xfrm>
          <a:prstGeom prst="rect">
            <a:avLst/>
          </a:prstGeom>
          <a:ln w="12700">
            <a:miter lim="400000"/>
          </a:ln>
        </p:spPr>
      </p:pic>
      <p:pic>
        <p:nvPicPr>
          <p:cNvPr id="210" name="huelsenbeck_likelihood (dragged).pdf" descr="huelsenbeck_likelihood (dragged).pdf"/>
          <p:cNvPicPr>
            <a:picLocks noChangeAspect="1"/>
          </p:cNvPicPr>
          <p:nvPr/>
        </p:nvPicPr>
        <p:blipFill>
          <a:blip r:embed="rId20"/>
          <a:stretch>
            <a:fillRect/>
          </a:stretch>
        </p:blipFill>
        <p:spPr>
          <a:xfrm>
            <a:off x="11094697" y="1753201"/>
            <a:ext cx="13004801" cy="9753601"/>
          </a:xfrm>
          <a:prstGeom prst="rect">
            <a:avLst/>
          </a:prstGeom>
          <a:ln w="12700">
            <a:miter lim="400000"/>
          </a:ln>
        </p:spPr>
      </p:pic>
      <p:pic>
        <p:nvPicPr>
          <p:cNvPr id="211" name="huelsenbeck_likelihood (dragged).pdf" descr="huelsenbeck_likelihood (dragged).pdf"/>
          <p:cNvPicPr>
            <a:picLocks noChangeAspect="1"/>
          </p:cNvPicPr>
          <p:nvPr/>
        </p:nvPicPr>
        <p:blipFill>
          <a:blip r:embed="rId21"/>
          <a:stretch>
            <a:fillRect/>
          </a:stretch>
        </p:blipFill>
        <p:spPr>
          <a:xfrm>
            <a:off x="11094697" y="1753201"/>
            <a:ext cx="13004801" cy="9753601"/>
          </a:xfrm>
          <a:prstGeom prst="rect">
            <a:avLst/>
          </a:prstGeom>
          <a:ln w="12700">
            <a:miter lim="400000"/>
          </a:ln>
        </p:spPr>
      </p:pic>
      <p:sp>
        <p:nvSpPr>
          <p:cNvPr id="212"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213"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lide Subtitle"/>
          <p:cNvSpPr txBox="1">
            <a:spLocks noGrp="1"/>
          </p:cNvSpPr>
          <p:nvPr>
            <p:ph type="body" idx="21"/>
          </p:nvPr>
        </p:nvSpPr>
        <p:spPr>
          <a:prstGeom prst="rect">
            <a:avLst/>
          </a:prstGeom>
        </p:spPr>
        <p:txBody>
          <a:bodyPr/>
          <a:lstStyle/>
          <a:p>
            <a:endParaRPr/>
          </a:p>
        </p:txBody>
      </p:sp>
      <p:sp>
        <p:nvSpPr>
          <p:cNvPr id="216"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217"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218"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219"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220"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221"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222"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223"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224"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225"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226"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227"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pic>
        <p:nvPicPr>
          <p:cNvPr id="228" name="huelsenbeck_likelihood (dragged).pdf" descr="huelsenbeck_likelihood (dragged).pdf"/>
          <p:cNvPicPr>
            <a:picLocks noChangeAspect="1"/>
          </p:cNvPicPr>
          <p:nvPr/>
        </p:nvPicPr>
        <p:blipFill>
          <a:blip r:embed="rId13"/>
          <a:stretch>
            <a:fillRect/>
          </a:stretch>
        </p:blipFill>
        <p:spPr>
          <a:xfrm>
            <a:off x="11094697" y="1753201"/>
            <a:ext cx="13004801" cy="9753601"/>
          </a:xfrm>
          <a:prstGeom prst="rect">
            <a:avLst/>
          </a:prstGeom>
          <a:ln w="12700">
            <a:miter lim="400000"/>
          </a:ln>
        </p:spPr>
      </p:pic>
      <p:pic>
        <p:nvPicPr>
          <p:cNvPr id="229" name="huelsenbeck_likelihood (dragged).pdf" descr="huelsenbeck_likelihood (dragged).pdf"/>
          <p:cNvPicPr>
            <a:picLocks noChangeAspect="1"/>
          </p:cNvPicPr>
          <p:nvPr/>
        </p:nvPicPr>
        <p:blipFill>
          <a:blip r:embed="rId14"/>
          <a:stretch>
            <a:fillRect/>
          </a:stretch>
        </p:blipFill>
        <p:spPr>
          <a:xfrm>
            <a:off x="11094697" y="1753201"/>
            <a:ext cx="13004801" cy="9753601"/>
          </a:xfrm>
          <a:prstGeom prst="rect">
            <a:avLst/>
          </a:prstGeom>
          <a:ln w="12700">
            <a:miter lim="400000"/>
          </a:ln>
        </p:spPr>
      </p:pic>
      <p:pic>
        <p:nvPicPr>
          <p:cNvPr id="230" name="huelsenbeck_likelihood (dragged).pdf" descr="huelsenbeck_likelihood (dragged).pdf"/>
          <p:cNvPicPr>
            <a:picLocks noChangeAspect="1"/>
          </p:cNvPicPr>
          <p:nvPr/>
        </p:nvPicPr>
        <p:blipFill>
          <a:blip r:embed="rId15"/>
          <a:stretch>
            <a:fillRect/>
          </a:stretch>
        </p:blipFill>
        <p:spPr>
          <a:xfrm>
            <a:off x="11094697" y="1753201"/>
            <a:ext cx="13004801" cy="9753601"/>
          </a:xfrm>
          <a:prstGeom prst="rect">
            <a:avLst/>
          </a:prstGeom>
          <a:ln w="12700">
            <a:miter lim="400000"/>
          </a:ln>
        </p:spPr>
      </p:pic>
      <p:pic>
        <p:nvPicPr>
          <p:cNvPr id="231" name="huelsenbeck_likelihood (dragged).pdf" descr="huelsenbeck_likelihood (dragged).pdf"/>
          <p:cNvPicPr>
            <a:picLocks noChangeAspect="1"/>
          </p:cNvPicPr>
          <p:nvPr/>
        </p:nvPicPr>
        <p:blipFill>
          <a:blip r:embed="rId16"/>
          <a:stretch>
            <a:fillRect/>
          </a:stretch>
        </p:blipFill>
        <p:spPr>
          <a:xfrm>
            <a:off x="11094697" y="1753201"/>
            <a:ext cx="13004801" cy="9753601"/>
          </a:xfrm>
          <a:prstGeom prst="rect">
            <a:avLst/>
          </a:prstGeom>
          <a:ln w="12700">
            <a:miter lim="400000"/>
          </a:ln>
        </p:spPr>
      </p:pic>
      <p:pic>
        <p:nvPicPr>
          <p:cNvPr id="232" name="huelsenbeck_likelihood (dragged).pdf" descr="huelsenbeck_likelihood (dragged).pdf"/>
          <p:cNvPicPr>
            <a:picLocks noChangeAspect="1"/>
          </p:cNvPicPr>
          <p:nvPr/>
        </p:nvPicPr>
        <p:blipFill>
          <a:blip r:embed="rId17"/>
          <a:stretch>
            <a:fillRect/>
          </a:stretch>
        </p:blipFill>
        <p:spPr>
          <a:xfrm>
            <a:off x="11094697" y="1753201"/>
            <a:ext cx="13004801" cy="9753601"/>
          </a:xfrm>
          <a:prstGeom prst="rect">
            <a:avLst/>
          </a:prstGeom>
          <a:ln w="12700">
            <a:miter lim="400000"/>
          </a:ln>
        </p:spPr>
      </p:pic>
      <p:pic>
        <p:nvPicPr>
          <p:cNvPr id="233" name="huelsenbeck_likelihood (dragged).pdf" descr="huelsenbeck_likelihood (dragged).pdf"/>
          <p:cNvPicPr>
            <a:picLocks noChangeAspect="1"/>
          </p:cNvPicPr>
          <p:nvPr/>
        </p:nvPicPr>
        <p:blipFill>
          <a:blip r:embed="rId18"/>
          <a:stretch>
            <a:fillRect/>
          </a:stretch>
        </p:blipFill>
        <p:spPr>
          <a:xfrm>
            <a:off x="11094697" y="1753201"/>
            <a:ext cx="13004801" cy="9753601"/>
          </a:xfrm>
          <a:prstGeom prst="rect">
            <a:avLst/>
          </a:prstGeom>
          <a:ln w="12700">
            <a:miter lim="400000"/>
          </a:ln>
        </p:spPr>
      </p:pic>
      <p:pic>
        <p:nvPicPr>
          <p:cNvPr id="234" name="huelsenbeck_likelihood (dragged).pdf" descr="huelsenbeck_likelihood (dragged).pdf"/>
          <p:cNvPicPr>
            <a:picLocks noChangeAspect="1"/>
          </p:cNvPicPr>
          <p:nvPr/>
        </p:nvPicPr>
        <p:blipFill>
          <a:blip r:embed="rId19"/>
          <a:stretch>
            <a:fillRect/>
          </a:stretch>
        </p:blipFill>
        <p:spPr>
          <a:xfrm>
            <a:off x="11094697" y="1753201"/>
            <a:ext cx="13004801" cy="9753601"/>
          </a:xfrm>
          <a:prstGeom prst="rect">
            <a:avLst/>
          </a:prstGeom>
          <a:ln w="12700">
            <a:miter lim="400000"/>
          </a:ln>
        </p:spPr>
      </p:pic>
      <p:pic>
        <p:nvPicPr>
          <p:cNvPr id="235" name="huelsenbeck_likelihood (dragged).pdf" descr="huelsenbeck_likelihood (dragged).pdf"/>
          <p:cNvPicPr>
            <a:picLocks noChangeAspect="1"/>
          </p:cNvPicPr>
          <p:nvPr/>
        </p:nvPicPr>
        <p:blipFill>
          <a:blip r:embed="rId20"/>
          <a:stretch>
            <a:fillRect/>
          </a:stretch>
        </p:blipFill>
        <p:spPr>
          <a:xfrm>
            <a:off x="11094697" y="1753201"/>
            <a:ext cx="13004801" cy="9753601"/>
          </a:xfrm>
          <a:prstGeom prst="rect">
            <a:avLst/>
          </a:prstGeom>
          <a:ln w="12700">
            <a:miter lim="400000"/>
          </a:ln>
        </p:spPr>
      </p:pic>
      <p:sp>
        <p:nvSpPr>
          <p:cNvPr id="236"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237"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
        <p:nvSpPr>
          <p:cNvPr id="238" name="Can calculate the “conditional likelihoods” of the nodes being in each of the four possible states. These values are the probability of the “upstream” data given that the ancestor has that nucleotide: P(upsteamdata|N)"/>
          <p:cNvSpPr txBox="1"/>
          <p:nvPr/>
        </p:nvSpPr>
        <p:spPr>
          <a:xfrm>
            <a:off x="11245469" y="9834577"/>
            <a:ext cx="9779001" cy="1566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Can calculate the “conditional likelihoods” of the nodes being in each of the four possible states. These values are the probability of the “upstream” data given that the ancestor has that nucleotide: P(upsteamdata|N)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815F-4F2A-D5EC-BB38-F2F1AC2B7FBA}"/>
            </a:ext>
          </a:extLst>
        </p:cNvPr>
        <p:cNvGrpSpPr/>
        <p:nvPr/>
      </p:nvGrpSpPr>
      <p:grpSpPr>
        <a:xfrm>
          <a:off x="0" y="0"/>
          <a:ext cx="0" cy="0"/>
          <a:chOff x="0" y="0"/>
          <a:chExt cx="0" cy="0"/>
        </a:xfrm>
      </p:grpSpPr>
      <p:sp>
        <p:nvSpPr>
          <p:cNvPr id="162" name="Talking/reading “tree”: Tree Thinking">
            <a:extLst>
              <a:ext uri="{FF2B5EF4-FFF2-40B4-BE49-F238E27FC236}">
                <a16:creationId xmlns:a16="http://schemas.microsoft.com/office/drawing/2014/main" id="{FB594DE6-6139-DD67-D27D-87774CABE7A7}"/>
              </a:ext>
            </a:extLst>
          </p:cNvPr>
          <p:cNvSpPr txBox="1">
            <a:spLocks noGrp="1"/>
          </p:cNvSpPr>
          <p:nvPr>
            <p:ph type="title"/>
          </p:nvPr>
        </p:nvSpPr>
        <p:spPr>
          <a:prstGeom prst="rect">
            <a:avLst/>
          </a:prstGeom>
        </p:spPr>
        <p:txBody>
          <a:bodyPr/>
          <a:lstStyle/>
          <a:p>
            <a:r>
              <a:t>Talking/reading “tree”: Tree Thinking</a:t>
            </a:r>
          </a:p>
        </p:txBody>
      </p:sp>
      <p:sp>
        <p:nvSpPr>
          <p:cNvPr id="163" name="Phylogenies are cartoons/graphs/simplifications showing the pattern of relationship among the sampled tips">
            <a:extLst>
              <a:ext uri="{FF2B5EF4-FFF2-40B4-BE49-F238E27FC236}">
                <a16:creationId xmlns:a16="http://schemas.microsoft.com/office/drawing/2014/main" id="{9C170671-24CA-EA08-ECD9-51F736BBBE69}"/>
              </a:ext>
            </a:extLst>
          </p:cNvP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95300">
              <a:defRPr sz="3300"/>
            </a:pPr>
            <a:r>
              <a:t>Phylogenies are cartoons/graphs/simplifications showing the pattern of relationship among the </a:t>
            </a:r>
            <a:r>
              <a:rPr i="1"/>
              <a:t>sampled</a:t>
            </a:r>
            <a:r>
              <a:t> tips</a:t>
            </a:r>
          </a:p>
        </p:txBody>
      </p:sp>
      <p:pic>
        <p:nvPicPr>
          <p:cNvPr id="164" name="Image" descr="Image">
            <a:extLst>
              <a:ext uri="{FF2B5EF4-FFF2-40B4-BE49-F238E27FC236}">
                <a16:creationId xmlns:a16="http://schemas.microsoft.com/office/drawing/2014/main" id="{CF445221-4927-2B95-22FA-C0B2CBB7CE39}"/>
              </a:ext>
            </a:extLst>
          </p:cNvPr>
          <p:cNvPicPr>
            <a:picLocks noChangeAspect="1"/>
          </p:cNvPicPr>
          <p:nvPr/>
        </p:nvPicPr>
        <p:blipFill>
          <a:blip r:embed="rId2"/>
          <a:stretch>
            <a:fillRect/>
          </a:stretch>
        </p:blipFill>
        <p:spPr>
          <a:xfrm>
            <a:off x="12763500" y="3873500"/>
            <a:ext cx="9244980" cy="8032523"/>
          </a:xfrm>
          <a:prstGeom prst="rect">
            <a:avLst/>
          </a:prstGeom>
          <a:ln w="12700">
            <a:miter lim="400000"/>
          </a:ln>
        </p:spPr>
      </p:pic>
      <p:sp>
        <p:nvSpPr>
          <p:cNvPr id="165" name="Critical terms/concepts:…">
            <a:extLst>
              <a:ext uri="{FF2B5EF4-FFF2-40B4-BE49-F238E27FC236}">
                <a16:creationId xmlns:a16="http://schemas.microsoft.com/office/drawing/2014/main" id="{EB92B7A9-CB37-E032-E7CA-59659CE479E0}"/>
              </a:ext>
            </a:extLst>
          </p:cNvPr>
          <p:cNvSpPr txBox="1">
            <a:spLocks noGrp="1"/>
          </p:cNvSpPr>
          <p:nvPr>
            <p:ph type="body" sz="half" idx="1"/>
          </p:nvPr>
        </p:nvSpPr>
        <p:spPr>
          <a:xfrm>
            <a:off x="1206500" y="4248504"/>
            <a:ext cx="9779000" cy="8256630"/>
          </a:xfrm>
          <a:prstGeom prst="rect">
            <a:avLst/>
          </a:prstGeom>
        </p:spPr>
        <p:txBody>
          <a:bodyPr/>
          <a:lstStyle/>
          <a:p>
            <a:pPr marL="524255" indent="-524255" defTabSz="2096971">
              <a:spcBef>
                <a:spcPts val="3800"/>
              </a:spcBef>
              <a:defRPr sz="4128"/>
            </a:pPr>
            <a:r>
              <a:t>Critical terms/concepts:</a:t>
            </a:r>
          </a:p>
          <a:p>
            <a:pPr marL="1048511" lvl="1" indent="-524255" defTabSz="2096971">
              <a:spcBef>
                <a:spcPts val="3800"/>
              </a:spcBef>
              <a:defRPr sz="4128"/>
            </a:pPr>
            <a:r>
              <a:t>Most recent common ancestor</a:t>
            </a:r>
          </a:p>
          <a:p>
            <a:pPr marL="1048511" lvl="1" indent="-524255" defTabSz="2096971">
              <a:spcBef>
                <a:spcPts val="3800"/>
              </a:spcBef>
              <a:defRPr sz="4128"/>
            </a:pPr>
            <a:r>
              <a:t>Closest relative (“sister group”)</a:t>
            </a:r>
          </a:p>
          <a:p>
            <a:pPr marL="1048511" lvl="1" indent="-524255" defTabSz="2096971">
              <a:spcBef>
                <a:spcPts val="3800"/>
              </a:spcBef>
              <a:defRPr sz="4128"/>
            </a:pPr>
            <a:r>
              <a:t>Clade, monophyletic</a:t>
            </a:r>
          </a:p>
          <a:p>
            <a:pPr marL="1048511" lvl="1" indent="-524255" defTabSz="2096971">
              <a:spcBef>
                <a:spcPts val="3800"/>
              </a:spcBef>
              <a:defRPr sz="4128"/>
            </a:pPr>
            <a:r>
              <a:t>Cladogram vs phylogram vs chronogram</a:t>
            </a:r>
          </a:p>
          <a:p>
            <a:pPr marL="1048511" lvl="1" indent="-524255" defTabSz="2096971">
              <a:spcBef>
                <a:spcPts val="3800"/>
              </a:spcBef>
              <a:defRPr sz="4128"/>
            </a:pPr>
            <a:r>
              <a:t>Ancestral vs derived characters</a:t>
            </a:r>
          </a:p>
          <a:p>
            <a:pPr marL="1048511" lvl="1" indent="-524255" defTabSz="2096971">
              <a:spcBef>
                <a:spcPts val="3800"/>
              </a:spcBef>
              <a:defRPr sz="4128"/>
            </a:pPr>
            <a:r>
              <a:t>Primitive lineage fallacy (sampling, extinction, etc…)</a:t>
            </a:r>
          </a:p>
        </p:txBody>
      </p:sp>
    </p:spTree>
    <p:extLst>
      <p:ext uri="{BB962C8B-B14F-4D97-AF65-F5344CB8AC3E}">
        <p14:creationId xmlns:p14="http://schemas.microsoft.com/office/powerpoint/2010/main" val="290007288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lide Subtitle"/>
          <p:cNvSpPr txBox="1">
            <a:spLocks noGrp="1"/>
          </p:cNvSpPr>
          <p:nvPr>
            <p:ph type="body" idx="21"/>
          </p:nvPr>
        </p:nvSpPr>
        <p:spPr>
          <a:prstGeom prst="rect">
            <a:avLst/>
          </a:prstGeom>
        </p:spPr>
        <p:txBody>
          <a:bodyPr/>
          <a:lstStyle/>
          <a:p>
            <a:endParaRPr/>
          </a:p>
        </p:txBody>
      </p:sp>
      <p:sp>
        <p:nvSpPr>
          <p:cNvPr id="241"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242"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243"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244"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245"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246"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247"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248"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249"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250"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251"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252"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pic>
        <p:nvPicPr>
          <p:cNvPr id="253" name="huelsenbeck_likelihood (dragged).pdf" descr="huelsenbeck_likelihood (dragged).pdf"/>
          <p:cNvPicPr>
            <a:picLocks noChangeAspect="1"/>
          </p:cNvPicPr>
          <p:nvPr/>
        </p:nvPicPr>
        <p:blipFill>
          <a:blip r:embed="rId13"/>
          <a:stretch>
            <a:fillRect/>
          </a:stretch>
        </p:blipFill>
        <p:spPr>
          <a:xfrm>
            <a:off x="11094697" y="1753201"/>
            <a:ext cx="13004801" cy="9753601"/>
          </a:xfrm>
          <a:prstGeom prst="rect">
            <a:avLst/>
          </a:prstGeom>
          <a:ln w="12700">
            <a:miter lim="400000"/>
          </a:ln>
        </p:spPr>
      </p:pic>
      <p:pic>
        <p:nvPicPr>
          <p:cNvPr id="254" name="huelsenbeck_likelihood (dragged).pdf" descr="huelsenbeck_likelihood (dragged).pdf"/>
          <p:cNvPicPr>
            <a:picLocks noChangeAspect="1"/>
          </p:cNvPicPr>
          <p:nvPr/>
        </p:nvPicPr>
        <p:blipFill>
          <a:blip r:embed="rId14"/>
          <a:stretch>
            <a:fillRect/>
          </a:stretch>
        </p:blipFill>
        <p:spPr>
          <a:xfrm>
            <a:off x="11094697" y="1753201"/>
            <a:ext cx="13004801" cy="9753601"/>
          </a:xfrm>
          <a:prstGeom prst="rect">
            <a:avLst/>
          </a:prstGeom>
          <a:ln w="12700">
            <a:miter lim="400000"/>
          </a:ln>
        </p:spPr>
      </p:pic>
      <p:pic>
        <p:nvPicPr>
          <p:cNvPr id="255" name="huelsenbeck_likelihood (dragged).pdf" descr="huelsenbeck_likelihood (dragged).pdf"/>
          <p:cNvPicPr>
            <a:picLocks noChangeAspect="1"/>
          </p:cNvPicPr>
          <p:nvPr/>
        </p:nvPicPr>
        <p:blipFill>
          <a:blip r:embed="rId15"/>
          <a:stretch>
            <a:fillRect/>
          </a:stretch>
        </p:blipFill>
        <p:spPr>
          <a:xfrm>
            <a:off x="11094697" y="1753201"/>
            <a:ext cx="13004801" cy="9753601"/>
          </a:xfrm>
          <a:prstGeom prst="rect">
            <a:avLst/>
          </a:prstGeom>
          <a:ln w="12700">
            <a:miter lim="400000"/>
          </a:ln>
        </p:spPr>
      </p:pic>
      <p:pic>
        <p:nvPicPr>
          <p:cNvPr id="256" name="huelsenbeck_likelihood (dragged).pdf" descr="huelsenbeck_likelihood (dragged).pdf"/>
          <p:cNvPicPr>
            <a:picLocks noChangeAspect="1"/>
          </p:cNvPicPr>
          <p:nvPr/>
        </p:nvPicPr>
        <p:blipFill>
          <a:blip r:embed="rId16"/>
          <a:stretch>
            <a:fillRect/>
          </a:stretch>
        </p:blipFill>
        <p:spPr>
          <a:xfrm>
            <a:off x="11094697" y="1753201"/>
            <a:ext cx="13004801" cy="9753601"/>
          </a:xfrm>
          <a:prstGeom prst="rect">
            <a:avLst/>
          </a:prstGeom>
          <a:ln w="12700">
            <a:miter lim="400000"/>
          </a:ln>
        </p:spPr>
      </p:pic>
      <p:pic>
        <p:nvPicPr>
          <p:cNvPr id="257" name="huelsenbeck_likelihood (dragged).pdf" descr="huelsenbeck_likelihood (dragged).pdf"/>
          <p:cNvPicPr>
            <a:picLocks noChangeAspect="1"/>
          </p:cNvPicPr>
          <p:nvPr/>
        </p:nvPicPr>
        <p:blipFill>
          <a:blip r:embed="rId17"/>
          <a:stretch>
            <a:fillRect/>
          </a:stretch>
        </p:blipFill>
        <p:spPr>
          <a:xfrm>
            <a:off x="11094697" y="1753201"/>
            <a:ext cx="13004801" cy="9753601"/>
          </a:xfrm>
          <a:prstGeom prst="rect">
            <a:avLst/>
          </a:prstGeom>
          <a:ln w="12700">
            <a:miter lim="400000"/>
          </a:ln>
        </p:spPr>
      </p:pic>
      <p:pic>
        <p:nvPicPr>
          <p:cNvPr id="258" name="huelsenbeck_likelihood (dragged).pdf" descr="huelsenbeck_likelihood (dragged).pdf"/>
          <p:cNvPicPr>
            <a:picLocks noChangeAspect="1"/>
          </p:cNvPicPr>
          <p:nvPr/>
        </p:nvPicPr>
        <p:blipFill>
          <a:blip r:embed="rId18"/>
          <a:stretch>
            <a:fillRect/>
          </a:stretch>
        </p:blipFill>
        <p:spPr>
          <a:xfrm>
            <a:off x="11094697" y="1753201"/>
            <a:ext cx="13004801" cy="9753601"/>
          </a:xfrm>
          <a:prstGeom prst="rect">
            <a:avLst/>
          </a:prstGeom>
          <a:ln w="12700">
            <a:miter lim="400000"/>
          </a:ln>
        </p:spPr>
      </p:pic>
      <p:pic>
        <p:nvPicPr>
          <p:cNvPr id="259" name="huelsenbeck_likelihood (dragged).pdf" descr="huelsenbeck_likelihood (dragged).pdf"/>
          <p:cNvPicPr>
            <a:picLocks noChangeAspect="1"/>
          </p:cNvPicPr>
          <p:nvPr/>
        </p:nvPicPr>
        <p:blipFill>
          <a:blip r:embed="rId19"/>
          <a:stretch>
            <a:fillRect/>
          </a:stretch>
        </p:blipFill>
        <p:spPr>
          <a:xfrm>
            <a:off x="11094697" y="1753201"/>
            <a:ext cx="13004801" cy="9753601"/>
          </a:xfrm>
          <a:prstGeom prst="rect">
            <a:avLst/>
          </a:prstGeom>
          <a:ln w="12700">
            <a:miter lim="400000"/>
          </a:ln>
        </p:spPr>
      </p:pic>
      <p:sp>
        <p:nvSpPr>
          <p:cNvPr id="260"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261"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lide Subtitle"/>
          <p:cNvSpPr txBox="1">
            <a:spLocks noGrp="1"/>
          </p:cNvSpPr>
          <p:nvPr>
            <p:ph type="body" idx="21"/>
          </p:nvPr>
        </p:nvSpPr>
        <p:spPr>
          <a:prstGeom prst="rect">
            <a:avLst/>
          </a:prstGeom>
        </p:spPr>
        <p:txBody>
          <a:bodyPr/>
          <a:lstStyle/>
          <a:p>
            <a:endParaRPr/>
          </a:p>
        </p:txBody>
      </p:sp>
      <p:sp>
        <p:nvSpPr>
          <p:cNvPr id="264"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265"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266"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267"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268"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269"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270"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271"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272"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273"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274"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275"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pic>
        <p:nvPicPr>
          <p:cNvPr id="276" name="huelsenbeck_likelihood (dragged).pdf" descr="huelsenbeck_likelihood (dragged).pdf"/>
          <p:cNvPicPr>
            <a:picLocks noChangeAspect="1"/>
          </p:cNvPicPr>
          <p:nvPr/>
        </p:nvPicPr>
        <p:blipFill>
          <a:blip r:embed="rId13"/>
          <a:stretch>
            <a:fillRect/>
          </a:stretch>
        </p:blipFill>
        <p:spPr>
          <a:xfrm>
            <a:off x="11094697" y="1753201"/>
            <a:ext cx="13004801" cy="9753601"/>
          </a:xfrm>
          <a:prstGeom prst="rect">
            <a:avLst/>
          </a:prstGeom>
          <a:ln w="12700">
            <a:miter lim="400000"/>
          </a:ln>
        </p:spPr>
      </p:pic>
      <p:pic>
        <p:nvPicPr>
          <p:cNvPr id="277" name="huelsenbeck_likelihood (dragged).pdf" descr="huelsenbeck_likelihood (dragged).pdf"/>
          <p:cNvPicPr>
            <a:picLocks noChangeAspect="1"/>
          </p:cNvPicPr>
          <p:nvPr/>
        </p:nvPicPr>
        <p:blipFill>
          <a:blip r:embed="rId14"/>
          <a:stretch>
            <a:fillRect/>
          </a:stretch>
        </p:blipFill>
        <p:spPr>
          <a:xfrm>
            <a:off x="11094697" y="1753201"/>
            <a:ext cx="13004801" cy="9753601"/>
          </a:xfrm>
          <a:prstGeom prst="rect">
            <a:avLst/>
          </a:prstGeom>
          <a:ln w="12700">
            <a:miter lim="400000"/>
          </a:ln>
        </p:spPr>
      </p:pic>
      <p:pic>
        <p:nvPicPr>
          <p:cNvPr id="278" name="huelsenbeck_likelihood (dragged).pdf" descr="huelsenbeck_likelihood (dragged).pdf"/>
          <p:cNvPicPr>
            <a:picLocks noChangeAspect="1"/>
          </p:cNvPicPr>
          <p:nvPr/>
        </p:nvPicPr>
        <p:blipFill>
          <a:blip r:embed="rId15"/>
          <a:stretch>
            <a:fillRect/>
          </a:stretch>
        </p:blipFill>
        <p:spPr>
          <a:xfrm>
            <a:off x="11094697" y="1753201"/>
            <a:ext cx="13004801" cy="9753601"/>
          </a:xfrm>
          <a:prstGeom prst="rect">
            <a:avLst/>
          </a:prstGeom>
          <a:ln w="12700">
            <a:miter lim="400000"/>
          </a:ln>
        </p:spPr>
      </p:pic>
      <p:pic>
        <p:nvPicPr>
          <p:cNvPr id="279" name="huelsenbeck_likelihood (dragged).pdf" descr="huelsenbeck_likelihood (dragged).pdf"/>
          <p:cNvPicPr>
            <a:picLocks noChangeAspect="1"/>
          </p:cNvPicPr>
          <p:nvPr/>
        </p:nvPicPr>
        <p:blipFill>
          <a:blip r:embed="rId16"/>
          <a:stretch>
            <a:fillRect/>
          </a:stretch>
        </p:blipFill>
        <p:spPr>
          <a:xfrm>
            <a:off x="11094697" y="1753201"/>
            <a:ext cx="13004801" cy="9753601"/>
          </a:xfrm>
          <a:prstGeom prst="rect">
            <a:avLst/>
          </a:prstGeom>
          <a:ln w="12700">
            <a:miter lim="400000"/>
          </a:ln>
        </p:spPr>
      </p:pic>
      <p:pic>
        <p:nvPicPr>
          <p:cNvPr id="280" name="huelsenbeck_likelihood (dragged).pdf" descr="huelsenbeck_likelihood (dragged).pdf"/>
          <p:cNvPicPr>
            <a:picLocks noChangeAspect="1"/>
          </p:cNvPicPr>
          <p:nvPr/>
        </p:nvPicPr>
        <p:blipFill>
          <a:blip r:embed="rId17"/>
          <a:stretch>
            <a:fillRect/>
          </a:stretch>
        </p:blipFill>
        <p:spPr>
          <a:xfrm>
            <a:off x="11094697" y="1753201"/>
            <a:ext cx="13004801" cy="9753601"/>
          </a:xfrm>
          <a:prstGeom prst="rect">
            <a:avLst/>
          </a:prstGeom>
          <a:ln w="12700">
            <a:miter lim="400000"/>
          </a:ln>
        </p:spPr>
      </p:pic>
      <p:pic>
        <p:nvPicPr>
          <p:cNvPr id="281" name="huelsenbeck_likelihood (dragged).pdf" descr="huelsenbeck_likelihood (dragged).pdf"/>
          <p:cNvPicPr>
            <a:picLocks noChangeAspect="1"/>
          </p:cNvPicPr>
          <p:nvPr/>
        </p:nvPicPr>
        <p:blipFill>
          <a:blip r:embed="rId18"/>
          <a:stretch>
            <a:fillRect/>
          </a:stretch>
        </p:blipFill>
        <p:spPr>
          <a:xfrm>
            <a:off x="11094697" y="1753201"/>
            <a:ext cx="13004801" cy="9753601"/>
          </a:xfrm>
          <a:prstGeom prst="rect">
            <a:avLst/>
          </a:prstGeom>
          <a:ln w="12700">
            <a:miter lim="400000"/>
          </a:ln>
        </p:spPr>
      </p:pic>
      <p:sp>
        <p:nvSpPr>
          <p:cNvPr id="282"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283"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lide Subtitle"/>
          <p:cNvSpPr txBox="1">
            <a:spLocks noGrp="1"/>
          </p:cNvSpPr>
          <p:nvPr>
            <p:ph type="body" idx="21"/>
          </p:nvPr>
        </p:nvSpPr>
        <p:spPr>
          <a:prstGeom prst="rect">
            <a:avLst/>
          </a:prstGeom>
        </p:spPr>
        <p:txBody>
          <a:bodyPr/>
          <a:lstStyle/>
          <a:p>
            <a:endParaRPr/>
          </a:p>
        </p:txBody>
      </p:sp>
      <p:sp>
        <p:nvSpPr>
          <p:cNvPr id="286"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287"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288"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289"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290"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291"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292"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293"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294"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295"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296"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297"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pic>
        <p:nvPicPr>
          <p:cNvPr id="298" name="huelsenbeck_likelihood (dragged).pdf" descr="huelsenbeck_likelihood (dragged).pdf"/>
          <p:cNvPicPr>
            <a:picLocks noChangeAspect="1"/>
          </p:cNvPicPr>
          <p:nvPr/>
        </p:nvPicPr>
        <p:blipFill>
          <a:blip r:embed="rId13"/>
          <a:stretch>
            <a:fillRect/>
          </a:stretch>
        </p:blipFill>
        <p:spPr>
          <a:xfrm>
            <a:off x="11094697" y="1753201"/>
            <a:ext cx="13004801" cy="9753601"/>
          </a:xfrm>
          <a:prstGeom prst="rect">
            <a:avLst/>
          </a:prstGeom>
          <a:ln w="12700">
            <a:miter lim="400000"/>
          </a:ln>
        </p:spPr>
      </p:pic>
      <p:pic>
        <p:nvPicPr>
          <p:cNvPr id="299" name="huelsenbeck_likelihood (dragged).pdf" descr="huelsenbeck_likelihood (dragged).pdf"/>
          <p:cNvPicPr>
            <a:picLocks noChangeAspect="1"/>
          </p:cNvPicPr>
          <p:nvPr/>
        </p:nvPicPr>
        <p:blipFill>
          <a:blip r:embed="rId14"/>
          <a:stretch>
            <a:fillRect/>
          </a:stretch>
        </p:blipFill>
        <p:spPr>
          <a:xfrm>
            <a:off x="11094697" y="1753201"/>
            <a:ext cx="13004801" cy="9753601"/>
          </a:xfrm>
          <a:prstGeom prst="rect">
            <a:avLst/>
          </a:prstGeom>
          <a:ln w="12700">
            <a:miter lim="400000"/>
          </a:ln>
        </p:spPr>
      </p:pic>
      <p:pic>
        <p:nvPicPr>
          <p:cNvPr id="300" name="huelsenbeck_likelihood (dragged).pdf" descr="huelsenbeck_likelihood (dragged).pdf"/>
          <p:cNvPicPr>
            <a:picLocks noChangeAspect="1"/>
          </p:cNvPicPr>
          <p:nvPr/>
        </p:nvPicPr>
        <p:blipFill>
          <a:blip r:embed="rId15"/>
          <a:stretch>
            <a:fillRect/>
          </a:stretch>
        </p:blipFill>
        <p:spPr>
          <a:xfrm>
            <a:off x="11094697" y="1753201"/>
            <a:ext cx="13004801" cy="9753601"/>
          </a:xfrm>
          <a:prstGeom prst="rect">
            <a:avLst/>
          </a:prstGeom>
          <a:ln w="12700">
            <a:miter lim="400000"/>
          </a:ln>
        </p:spPr>
      </p:pic>
      <p:pic>
        <p:nvPicPr>
          <p:cNvPr id="301" name="huelsenbeck_likelihood (dragged).pdf" descr="huelsenbeck_likelihood (dragged).pdf"/>
          <p:cNvPicPr>
            <a:picLocks noChangeAspect="1"/>
          </p:cNvPicPr>
          <p:nvPr/>
        </p:nvPicPr>
        <p:blipFill>
          <a:blip r:embed="rId16"/>
          <a:stretch>
            <a:fillRect/>
          </a:stretch>
        </p:blipFill>
        <p:spPr>
          <a:xfrm>
            <a:off x="11094697" y="1753201"/>
            <a:ext cx="13004801" cy="9753601"/>
          </a:xfrm>
          <a:prstGeom prst="rect">
            <a:avLst/>
          </a:prstGeom>
          <a:ln w="12700">
            <a:miter lim="400000"/>
          </a:ln>
        </p:spPr>
      </p:pic>
      <p:pic>
        <p:nvPicPr>
          <p:cNvPr id="302" name="huelsenbeck_likelihood (dragged).pdf" descr="huelsenbeck_likelihood (dragged).pdf"/>
          <p:cNvPicPr>
            <a:picLocks noChangeAspect="1"/>
          </p:cNvPicPr>
          <p:nvPr/>
        </p:nvPicPr>
        <p:blipFill>
          <a:blip r:embed="rId17"/>
          <a:stretch>
            <a:fillRect/>
          </a:stretch>
        </p:blipFill>
        <p:spPr>
          <a:xfrm>
            <a:off x="11094697" y="1753201"/>
            <a:ext cx="13004801" cy="9753601"/>
          </a:xfrm>
          <a:prstGeom prst="rect">
            <a:avLst/>
          </a:prstGeom>
          <a:ln w="12700">
            <a:miter lim="400000"/>
          </a:ln>
        </p:spPr>
      </p:pic>
      <p:sp>
        <p:nvSpPr>
          <p:cNvPr id="303"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304"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lide Subtitle"/>
          <p:cNvSpPr txBox="1">
            <a:spLocks noGrp="1"/>
          </p:cNvSpPr>
          <p:nvPr>
            <p:ph type="body" idx="21"/>
          </p:nvPr>
        </p:nvSpPr>
        <p:spPr>
          <a:prstGeom prst="rect">
            <a:avLst/>
          </a:prstGeom>
        </p:spPr>
        <p:txBody>
          <a:bodyPr/>
          <a:lstStyle/>
          <a:p>
            <a:endParaRPr/>
          </a:p>
        </p:txBody>
      </p:sp>
      <p:sp>
        <p:nvSpPr>
          <p:cNvPr id="307"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308"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309"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310"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311"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312"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313"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314"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315"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316"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317"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318"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pic>
        <p:nvPicPr>
          <p:cNvPr id="319" name="huelsenbeck_likelihood (dragged).pdf" descr="huelsenbeck_likelihood (dragged).pdf"/>
          <p:cNvPicPr>
            <a:picLocks noChangeAspect="1"/>
          </p:cNvPicPr>
          <p:nvPr/>
        </p:nvPicPr>
        <p:blipFill>
          <a:blip r:embed="rId13"/>
          <a:stretch>
            <a:fillRect/>
          </a:stretch>
        </p:blipFill>
        <p:spPr>
          <a:xfrm>
            <a:off x="11094697" y="1753201"/>
            <a:ext cx="13004801" cy="9753601"/>
          </a:xfrm>
          <a:prstGeom prst="rect">
            <a:avLst/>
          </a:prstGeom>
          <a:ln w="12700">
            <a:miter lim="400000"/>
          </a:ln>
        </p:spPr>
      </p:pic>
      <p:pic>
        <p:nvPicPr>
          <p:cNvPr id="320" name="huelsenbeck_likelihood (dragged).pdf" descr="huelsenbeck_likelihood (dragged).pdf"/>
          <p:cNvPicPr>
            <a:picLocks noChangeAspect="1"/>
          </p:cNvPicPr>
          <p:nvPr/>
        </p:nvPicPr>
        <p:blipFill>
          <a:blip r:embed="rId14"/>
          <a:stretch>
            <a:fillRect/>
          </a:stretch>
        </p:blipFill>
        <p:spPr>
          <a:xfrm>
            <a:off x="11094697" y="1753201"/>
            <a:ext cx="13004801" cy="9753601"/>
          </a:xfrm>
          <a:prstGeom prst="rect">
            <a:avLst/>
          </a:prstGeom>
          <a:ln w="12700">
            <a:miter lim="400000"/>
          </a:ln>
        </p:spPr>
      </p:pic>
      <p:pic>
        <p:nvPicPr>
          <p:cNvPr id="321" name="huelsenbeck_likelihood (dragged).pdf" descr="huelsenbeck_likelihood (dragged).pdf"/>
          <p:cNvPicPr>
            <a:picLocks noChangeAspect="1"/>
          </p:cNvPicPr>
          <p:nvPr/>
        </p:nvPicPr>
        <p:blipFill>
          <a:blip r:embed="rId15"/>
          <a:stretch>
            <a:fillRect/>
          </a:stretch>
        </p:blipFill>
        <p:spPr>
          <a:xfrm>
            <a:off x="11094697" y="1753201"/>
            <a:ext cx="13004801" cy="9753601"/>
          </a:xfrm>
          <a:prstGeom prst="rect">
            <a:avLst/>
          </a:prstGeom>
          <a:ln w="12700">
            <a:miter lim="400000"/>
          </a:ln>
        </p:spPr>
      </p:pic>
      <p:pic>
        <p:nvPicPr>
          <p:cNvPr id="322" name="huelsenbeck_likelihood (dragged).pdf" descr="huelsenbeck_likelihood (dragged).pdf"/>
          <p:cNvPicPr>
            <a:picLocks noChangeAspect="1"/>
          </p:cNvPicPr>
          <p:nvPr/>
        </p:nvPicPr>
        <p:blipFill>
          <a:blip r:embed="rId16"/>
          <a:stretch>
            <a:fillRect/>
          </a:stretch>
        </p:blipFill>
        <p:spPr>
          <a:xfrm>
            <a:off x="11094697" y="1753201"/>
            <a:ext cx="13004801" cy="9753601"/>
          </a:xfrm>
          <a:prstGeom prst="rect">
            <a:avLst/>
          </a:prstGeom>
          <a:ln w="12700">
            <a:miter lim="400000"/>
          </a:ln>
        </p:spPr>
      </p:pic>
      <p:sp>
        <p:nvSpPr>
          <p:cNvPr id="323"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324"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lide Subtitle"/>
          <p:cNvSpPr txBox="1">
            <a:spLocks noGrp="1"/>
          </p:cNvSpPr>
          <p:nvPr>
            <p:ph type="body" idx="21"/>
          </p:nvPr>
        </p:nvSpPr>
        <p:spPr>
          <a:prstGeom prst="rect">
            <a:avLst/>
          </a:prstGeom>
        </p:spPr>
        <p:txBody>
          <a:bodyPr/>
          <a:lstStyle/>
          <a:p>
            <a:endParaRPr/>
          </a:p>
        </p:txBody>
      </p:sp>
      <p:sp>
        <p:nvSpPr>
          <p:cNvPr id="327"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328"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329"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330"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331"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332"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333"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334"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335"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336"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337"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338"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pic>
        <p:nvPicPr>
          <p:cNvPr id="339" name="huelsenbeck_likelihood (dragged).pdf" descr="huelsenbeck_likelihood (dragged).pdf"/>
          <p:cNvPicPr>
            <a:picLocks noChangeAspect="1"/>
          </p:cNvPicPr>
          <p:nvPr/>
        </p:nvPicPr>
        <p:blipFill>
          <a:blip r:embed="rId13"/>
          <a:stretch>
            <a:fillRect/>
          </a:stretch>
        </p:blipFill>
        <p:spPr>
          <a:xfrm>
            <a:off x="11094697" y="1753201"/>
            <a:ext cx="13004801" cy="9753601"/>
          </a:xfrm>
          <a:prstGeom prst="rect">
            <a:avLst/>
          </a:prstGeom>
          <a:ln w="12700">
            <a:miter lim="400000"/>
          </a:ln>
        </p:spPr>
      </p:pic>
      <p:pic>
        <p:nvPicPr>
          <p:cNvPr id="340" name="huelsenbeck_likelihood (dragged).pdf" descr="huelsenbeck_likelihood (dragged).pdf"/>
          <p:cNvPicPr>
            <a:picLocks noChangeAspect="1"/>
          </p:cNvPicPr>
          <p:nvPr/>
        </p:nvPicPr>
        <p:blipFill>
          <a:blip r:embed="rId14"/>
          <a:stretch>
            <a:fillRect/>
          </a:stretch>
        </p:blipFill>
        <p:spPr>
          <a:xfrm>
            <a:off x="11094697" y="1753201"/>
            <a:ext cx="13004801" cy="9753601"/>
          </a:xfrm>
          <a:prstGeom prst="rect">
            <a:avLst/>
          </a:prstGeom>
          <a:ln w="12700">
            <a:miter lim="400000"/>
          </a:ln>
        </p:spPr>
      </p:pic>
      <p:pic>
        <p:nvPicPr>
          <p:cNvPr id="341" name="huelsenbeck_likelihood (dragged).pdf" descr="huelsenbeck_likelihood (dragged).pdf"/>
          <p:cNvPicPr>
            <a:picLocks noChangeAspect="1"/>
          </p:cNvPicPr>
          <p:nvPr/>
        </p:nvPicPr>
        <p:blipFill>
          <a:blip r:embed="rId15"/>
          <a:stretch>
            <a:fillRect/>
          </a:stretch>
        </p:blipFill>
        <p:spPr>
          <a:xfrm>
            <a:off x="11094697" y="1753201"/>
            <a:ext cx="13004801" cy="9753601"/>
          </a:xfrm>
          <a:prstGeom prst="rect">
            <a:avLst/>
          </a:prstGeom>
          <a:ln w="12700">
            <a:miter lim="400000"/>
          </a:ln>
        </p:spPr>
      </p:pic>
      <p:sp>
        <p:nvSpPr>
          <p:cNvPr id="342"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343"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lide Subtitle"/>
          <p:cNvSpPr txBox="1">
            <a:spLocks noGrp="1"/>
          </p:cNvSpPr>
          <p:nvPr>
            <p:ph type="body" idx="21"/>
          </p:nvPr>
        </p:nvSpPr>
        <p:spPr>
          <a:prstGeom prst="rect">
            <a:avLst/>
          </a:prstGeom>
        </p:spPr>
        <p:txBody>
          <a:bodyPr/>
          <a:lstStyle/>
          <a:p>
            <a:endParaRPr/>
          </a:p>
        </p:txBody>
      </p:sp>
      <p:sp>
        <p:nvSpPr>
          <p:cNvPr id="346"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347"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348"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349"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350"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351"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352"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353"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354"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355"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356"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357"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pic>
        <p:nvPicPr>
          <p:cNvPr id="358" name="huelsenbeck_likelihood (dragged).pdf" descr="huelsenbeck_likelihood (dragged).pdf"/>
          <p:cNvPicPr>
            <a:picLocks noChangeAspect="1"/>
          </p:cNvPicPr>
          <p:nvPr/>
        </p:nvPicPr>
        <p:blipFill>
          <a:blip r:embed="rId13"/>
          <a:stretch>
            <a:fillRect/>
          </a:stretch>
        </p:blipFill>
        <p:spPr>
          <a:xfrm>
            <a:off x="11094697" y="1753201"/>
            <a:ext cx="13004801" cy="9753601"/>
          </a:xfrm>
          <a:prstGeom prst="rect">
            <a:avLst/>
          </a:prstGeom>
          <a:ln w="12700">
            <a:miter lim="400000"/>
          </a:ln>
        </p:spPr>
      </p:pic>
      <p:pic>
        <p:nvPicPr>
          <p:cNvPr id="359" name="huelsenbeck_likelihood (dragged).pdf" descr="huelsenbeck_likelihood (dragged).pdf"/>
          <p:cNvPicPr>
            <a:picLocks noChangeAspect="1"/>
          </p:cNvPicPr>
          <p:nvPr/>
        </p:nvPicPr>
        <p:blipFill>
          <a:blip r:embed="rId14"/>
          <a:stretch>
            <a:fillRect/>
          </a:stretch>
        </p:blipFill>
        <p:spPr>
          <a:xfrm>
            <a:off x="11094697" y="1753201"/>
            <a:ext cx="13004801" cy="9753601"/>
          </a:xfrm>
          <a:prstGeom prst="rect">
            <a:avLst/>
          </a:prstGeom>
          <a:ln w="12700">
            <a:miter lim="400000"/>
          </a:ln>
        </p:spPr>
      </p:pic>
      <p:sp>
        <p:nvSpPr>
          <p:cNvPr id="360"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361"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lide Subtitle"/>
          <p:cNvSpPr txBox="1">
            <a:spLocks noGrp="1"/>
          </p:cNvSpPr>
          <p:nvPr>
            <p:ph type="body" idx="21"/>
          </p:nvPr>
        </p:nvSpPr>
        <p:spPr>
          <a:prstGeom prst="rect">
            <a:avLst/>
          </a:prstGeom>
        </p:spPr>
        <p:txBody>
          <a:bodyPr/>
          <a:lstStyle/>
          <a:p>
            <a:endParaRPr/>
          </a:p>
        </p:txBody>
      </p:sp>
      <p:sp>
        <p:nvSpPr>
          <p:cNvPr id="364"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365"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366"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367"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368"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369"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370"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371"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372"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373"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374"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375"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pic>
        <p:nvPicPr>
          <p:cNvPr id="376" name="huelsenbeck_likelihood (dragged).pdf" descr="huelsenbeck_likelihood (dragged).pdf"/>
          <p:cNvPicPr>
            <a:picLocks noChangeAspect="1"/>
          </p:cNvPicPr>
          <p:nvPr/>
        </p:nvPicPr>
        <p:blipFill>
          <a:blip r:embed="rId13"/>
          <a:stretch>
            <a:fillRect/>
          </a:stretch>
        </p:blipFill>
        <p:spPr>
          <a:xfrm>
            <a:off x="11094697" y="1753201"/>
            <a:ext cx="13004801" cy="9753601"/>
          </a:xfrm>
          <a:prstGeom prst="rect">
            <a:avLst/>
          </a:prstGeom>
          <a:ln w="12700">
            <a:miter lim="400000"/>
          </a:ln>
        </p:spPr>
      </p:pic>
      <p:sp>
        <p:nvSpPr>
          <p:cNvPr id="377"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378"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lide Subtitle"/>
          <p:cNvSpPr txBox="1">
            <a:spLocks noGrp="1"/>
          </p:cNvSpPr>
          <p:nvPr>
            <p:ph type="body" idx="21"/>
          </p:nvPr>
        </p:nvSpPr>
        <p:spPr>
          <a:prstGeom prst="rect">
            <a:avLst/>
          </a:prstGeom>
        </p:spPr>
        <p:txBody>
          <a:bodyPr/>
          <a:lstStyle/>
          <a:p>
            <a:endParaRPr/>
          </a:p>
        </p:txBody>
      </p:sp>
      <p:sp>
        <p:nvSpPr>
          <p:cNvPr id="381"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382"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383"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384"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385"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386"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387"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388"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389"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390"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391"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pic>
        <p:nvPicPr>
          <p:cNvPr id="392" name="huelsenbeck_likelihood (dragged).pdf" descr="huelsenbeck_likelihood (dragged).pdf"/>
          <p:cNvPicPr>
            <a:picLocks noChangeAspect="1"/>
          </p:cNvPicPr>
          <p:nvPr/>
        </p:nvPicPr>
        <p:blipFill>
          <a:blip r:embed="rId12"/>
          <a:stretch>
            <a:fillRect/>
          </a:stretch>
        </p:blipFill>
        <p:spPr>
          <a:xfrm>
            <a:off x="11094697" y="1753201"/>
            <a:ext cx="13004801" cy="9753601"/>
          </a:xfrm>
          <a:prstGeom prst="rect">
            <a:avLst/>
          </a:prstGeom>
          <a:ln w="12700">
            <a:miter lim="400000"/>
          </a:ln>
        </p:spPr>
      </p:pic>
      <p:sp>
        <p:nvSpPr>
          <p:cNvPr id="393"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394"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lide Subtitle"/>
          <p:cNvSpPr txBox="1">
            <a:spLocks noGrp="1"/>
          </p:cNvSpPr>
          <p:nvPr>
            <p:ph type="body" idx="21"/>
          </p:nvPr>
        </p:nvSpPr>
        <p:spPr>
          <a:prstGeom prst="rect">
            <a:avLst/>
          </a:prstGeom>
        </p:spPr>
        <p:txBody>
          <a:bodyPr/>
          <a:lstStyle/>
          <a:p>
            <a:endParaRPr/>
          </a:p>
        </p:txBody>
      </p:sp>
      <p:sp>
        <p:nvSpPr>
          <p:cNvPr id="397"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398"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399"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400"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401"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402"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403"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404"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405"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406"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pic>
        <p:nvPicPr>
          <p:cNvPr id="407" name="huelsenbeck_likelihood (dragged).pdf" descr="huelsenbeck_likelihood (dragged).pdf"/>
          <p:cNvPicPr>
            <a:picLocks noChangeAspect="1"/>
          </p:cNvPicPr>
          <p:nvPr/>
        </p:nvPicPr>
        <p:blipFill>
          <a:blip r:embed="rId11"/>
          <a:stretch>
            <a:fillRect/>
          </a:stretch>
        </p:blipFill>
        <p:spPr>
          <a:xfrm>
            <a:off x="11094697" y="1753201"/>
            <a:ext cx="13004801" cy="9753601"/>
          </a:xfrm>
          <a:prstGeom prst="rect">
            <a:avLst/>
          </a:prstGeom>
          <a:ln w="12700">
            <a:miter lim="400000"/>
          </a:ln>
        </p:spPr>
      </p:pic>
      <p:sp>
        <p:nvSpPr>
          <p:cNvPr id="408"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409"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lide Subtitle"/>
          <p:cNvSpPr txBox="1">
            <a:spLocks noGrp="1"/>
          </p:cNvSpPr>
          <p:nvPr>
            <p:ph type="body" idx="21"/>
          </p:nvPr>
        </p:nvSpPr>
        <p:spPr>
          <a:prstGeom prst="rect">
            <a:avLst/>
          </a:prstGeom>
        </p:spPr>
        <p:txBody>
          <a:bodyPr/>
          <a:lstStyle/>
          <a:p>
            <a:endParaRPr/>
          </a:p>
        </p:txBody>
      </p:sp>
      <p:sp>
        <p:nvSpPr>
          <p:cNvPr id="412"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413"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414"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415"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416"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417"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418"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419"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420"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pic>
        <p:nvPicPr>
          <p:cNvPr id="421" name="huelsenbeck_likelihood (dragged).pdf" descr="huelsenbeck_likelihood (dragged).pdf"/>
          <p:cNvPicPr>
            <a:picLocks noChangeAspect="1"/>
          </p:cNvPicPr>
          <p:nvPr/>
        </p:nvPicPr>
        <p:blipFill>
          <a:blip r:embed="rId10"/>
          <a:stretch>
            <a:fillRect/>
          </a:stretch>
        </p:blipFill>
        <p:spPr>
          <a:xfrm>
            <a:off x="11094697" y="1753201"/>
            <a:ext cx="13004801" cy="9753601"/>
          </a:xfrm>
          <a:prstGeom prst="rect">
            <a:avLst/>
          </a:prstGeom>
          <a:ln w="12700">
            <a:miter lim="400000"/>
          </a:ln>
        </p:spPr>
      </p:pic>
      <p:sp>
        <p:nvSpPr>
          <p:cNvPr id="422"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423"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lide Subtitle"/>
          <p:cNvSpPr txBox="1">
            <a:spLocks noGrp="1"/>
          </p:cNvSpPr>
          <p:nvPr>
            <p:ph type="body" idx="21"/>
          </p:nvPr>
        </p:nvSpPr>
        <p:spPr>
          <a:prstGeom prst="rect">
            <a:avLst/>
          </a:prstGeom>
        </p:spPr>
        <p:txBody>
          <a:bodyPr/>
          <a:lstStyle/>
          <a:p>
            <a:endParaRPr/>
          </a:p>
        </p:txBody>
      </p:sp>
      <p:sp>
        <p:nvSpPr>
          <p:cNvPr id="168" name="Talking/reading “tree”: Tree Thinking"/>
          <p:cNvSpPr txBox="1">
            <a:spLocks noGrp="1"/>
          </p:cNvSpPr>
          <p:nvPr>
            <p:ph type="title"/>
          </p:nvPr>
        </p:nvSpPr>
        <p:spPr>
          <a:prstGeom prst="rect">
            <a:avLst/>
          </a:prstGeom>
        </p:spPr>
        <p:txBody>
          <a:bodyPr/>
          <a:lstStyle/>
          <a:p>
            <a:r>
              <a:t>Talking/reading “tree”: Tree Thinking</a:t>
            </a:r>
          </a:p>
        </p:txBody>
      </p:sp>
      <p:pic>
        <p:nvPicPr>
          <p:cNvPr id="169" name="Image" descr="Image"/>
          <p:cNvPicPr>
            <a:picLocks noChangeAspect="1"/>
          </p:cNvPicPr>
          <p:nvPr/>
        </p:nvPicPr>
        <p:blipFill>
          <a:blip r:embed="rId2"/>
          <a:stretch>
            <a:fillRect/>
          </a:stretch>
        </p:blipFill>
        <p:spPr>
          <a:xfrm>
            <a:off x="7850220" y="5281265"/>
            <a:ext cx="10853647" cy="4419450"/>
          </a:xfrm>
          <a:prstGeom prst="rect">
            <a:avLst/>
          </a:prstGeom>
          <a:ln w="12700">
            <a:miter lim="400000"/>
          </a:ln>
        </p:spPr>
      </p:pic>
      <p:sp>
        <p:nvSpPr>
          <p:cNvPr id="170" name="From Baum, Smith, and Donovan: The Tree-thinking Challenge"/>
          <p:cNvSpPr txBox="1"/>
          <p:nvPr/>
        </p:nvSpPr>
        <p:spPr>
          <a:xfrm>
            <a:off x="14839746" y="12469317"/>
            <a:ext cx="8623708"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From Baum, Smith, and Donovan: The Tree-thinking Challenge</a:t>
            </a:r>
          </a:p>
        </p:txBody>
      </p:sp>
      <p:sp>
        <p:nvSpPr>
          <p:cNvPr id="171" name="Rectangle"/>
          <p:cNvSpPr/>
          <p:nvPr/>
        </p:nvSpPr>
        <p:spPr>
          <a:xfrm>
            <a:off x="13427839" y="4034783"/>
            <a:ext cx="6612761" cy="691241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lide Subtitle"/>
          <p:cNvSpPr txBox="1">
            <a:spLocks noGrp="1"/>
          </p:cNvSpPr>
          <p:nvPr>
            <p:ph type="body" idx="21"/>
          </p:nvPr>
        </p:nvSpPr>
        <p:spPr>
          <a:prstGeom prst="rect">
            <a:avLst/>
          </a:prstGeom>
        </p:spPr>
        <p:txBody>
          <a:bodyPr/>
          <a:lstStyle/>
          <a:p>
            <a:endParaRPr/>
          </a:p>
        </p:txBody>
      </p:sp>
      <p:sp>
        <p:nvSpPr>
          <p:cNvPr id="426"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427"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428"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429"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430"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431"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432"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433"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pic>
        <p:nvPicPr>
          <p:cNvPr id="434" name="huelsenbeck_likelihood (dragged).pdf" descr="huelsenbeck_likelihood (dragged).pdf"/>
          <p:cNvPicPr>
            <a:picLocks noChangeAspect="1"/>
          </p:cNvPicPr>
          <p:nvPr/>
        </p:nvPicPr>
        <p:blipFill>
          <a:blip r:embed="rId9"/>
          <a:stretch>
            <a:fillRect/>
          </a:stretch>
        </p:blipFill>
        <p:spPr>
          <a:xfrm>
            <a:off x="11094697" y="1753201"/>
            <a:ext cx="13004801" cy="9753601"/>
          </a:xfrm>
          <a:prstGeom prst="rect">
            <a:avLst/>
          </a:prstGeom>
          <a:ln w="12700">
            <a:miter lim="400000"/>
          </a:ln>
        </p:spPr>
      </p:pic>
      <p:sp>
        <p:nvSpPr>
          <p:cNvPr id="435"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436"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lide Subtitle"/>
          <p:cNvSpPr txBox="1">
            <a:spLocks noGrp="1"/>
          </p:cNvSpPr>
          <p:nvPr>
            <p:ph type="body" idx="21"/>
          </p:nvPr>
        </p:nvSpPr>
        <p:spPr>
          <a:prstGeom prst="rect">
            <a:avLst/>
          </a:prstGeom>
        </p:spPr>
        <p:txBody>
          <a:bodyPr/>
          <a:lstStyle/>
          <a:p>
            <a:endParaRPr/>
          </a:p>
        </p:txBody>
      </p:sp>
      <p:sp>
        <p:nvSpPr>
          <p:cNvPr id="439"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440"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441"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442"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443"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444"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445"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pic>
        <p:nvPicPr>
          <p:cNvPr id="446" name="huelsenbeck_likelihood (dragged).pdf" descr="huelsenbeck_likelihood (dragged).pdf"/>
          <p:cNvPicPr>
            <a:picLocks noChangeAspect="1"/>
          </p:cNvPicPr>
          <p:nvPr/>
        </p:nvPicPr>
        <p:blipFill>
          <a:blip r:embed="rId8"/>
          <a:stretch>
            <a:fillRect/>
          </a:stretch>
        </p:blipFill>
        <p:spPr>
          <a:xfrm>
            <a:off x="11094697" y="1753201"/>
            <a:ext cx="13004801" cy="9753601"/>
          </a:xfrm>
          <a:prstGeom prst="rect">
            <a:avLst/>
          </a:prstGeom>
          <a:ln w="12700">
            <a:miter lim="400000"/>
          </a:ln>
        </p:spPr>
      </p:pic>
      <p:sp>
        <p:nvSpPr>
          <p:cNvPr id="447"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448"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lide Subtitle"/>
          <p:cNvSpPr txBox="1">
            <a:spLocks noGrp="1"/>
          </p:cNvSpPr>
          <p:nvPr>
            <p:ph type="body" idx="21"/>
          </p:nvPr>
        </p:nvSpPr>
        <p:spPr>
          <a:prstGeom prst="rect">
            <a:avLst/>
          </a:prstGeom>
        </p:spPr>
        <p:txBody>
          <a:bodyPr/>
          <a:lstStyle/>
          <a:p>
            <a:endParaRPr/>
          </a:p>
        </p:txBody>
      </p:sp>
      <p:sp>
        <p:nvSpPr>
          <p:cNvPr id="451"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452"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453"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454"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455"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456"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pic>
        <p:nvPicPr>
          <p:cNvPr id="457" name="huelsenbeck_likelihood (dragged).pdf" descr="huelsenbeck_likelihood (dragged).pdf"/>
          <p:cNvPicPr>
            <a:picLocks noChangeAspect="1"/>
          </p:cNvPicPr>
          <p:nvPr/>
        </p:nvPicPr>
        <p:blipFill>
          <a:blip r:embed="rId7"/>
          <a:stretch>
            <a:fillRect/>
          </a:stretch>
        </p:blipFill>
        <p:spPr>
          <a:xfrm>
            <a:off x="11094697" y="1753201"/>
            <a:ext cx="13004801" cy="9753601"/>
          </a:xfrm>
          <a:prstGeom prst="rect">
            <a:avLst/>
          </a:prstGeom>
          <a:ln w="12700">
            <a:miter lim="400000"/>
          </a:ln>
        </p:spPr>
      </p:pic>
      <p:sp>
        <p:nvSpPr>
          <p:cNvPr id="458"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459"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lide Subtitle"/>
          <p:cNvSpPr txBox="1">
            <a:spLocks noGrp="1"/>
          </p:cNvSpPr>
          <p:nvPr>
            <p:ph type="body" idx="21"/>
          </p:nvPr>
        </p:nvSpPr>
        <p:spPr>
          <a:prstGeom prst="rect">
            <a:avLst/>
          </a:prstGeom>
        </p:spPr>
        <p:txBody>
          <a:bodyPr/>
          <a:lstStyle/>
          <a:p>
            <a:endParaRPr/>
          </a:p>
        </p:txBody>
      </p:sp>
      <p:sp>
        <p:nvSpPr>
          <p:cNvPr id="462"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463"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464"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465"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466"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pic>
        <p:nvPicPr>
          <p:cNvPr id="467" name="huelsenbeck_likelihood (dragged).pdf" descr="huelsenbeck_likelihood (dragged).pdf"/>
          <p:cNvPicPr>
            <a:picLocks noChangeAspect="1"/>
          </p:cNvPicPr>
          <p:nvPr/>
        </p:nvPicPr>
        <p:blipFill>
          <a:blip r:embed="rId6"/>
          <a:stretch>
            <a:fillRect/>
          </a:stretch>
        </p:blipFill>
        <p:spPr>
          <a:xfrm>
            <a:off x="11094697" y="1753201"/>
            <a:ext cx="13004801" cy="9753601"/>
          </a:xfrm>
          <a:prstGeom prst="rect">
            <a:avLst/>
          </a:prstGeom>
          <a:ln w="12700">
            <a:miter lim="400000"/>
          </a:ln>
        </p:spPr>
      </p:pic>
      <p:sp>
        <p:nvSpPr>
          <p:cNvPr id="468"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rPr dirty="0"/>
              <a:t>The two great (math) tricks that make it all possible</a:t>
            </a:r>
          </a:p>
        </p:txBody>
      </p:sp>
      <p:sp>
        <p:nvSpPr>
          <p:cNvPr id="469"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lide Subtitle"/>
          <p:cNvSpPr txBox="1">
            <a:spLocks noGrp="1"/>
          </p:cNvSpPr>
          <p:nvPr>
            <p:ph type="body" idx="21"/>
          </p:nvPr>
        </p:nvSpPr>
        <p:spPr>
          <a:prstGeom prst="rect">
            <a:avLst/>
          </a:prstGeom>
        </p:spPr>
        <p:txBody>
          <a:bodyPr/>
          <a:lstStyle/>
          <a:p>
            <a:endParaRPr/>
          </a:p>
        </p:txBody>
      </p:sp>
      <p:sp>
        <p:nvSpPr>
          <p:cNvPr id="472"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473"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474"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475"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pic>
        <p:nvPicPr>
          <p:cNvPr id="476" name="huelsenbeck_likelihood (dragged).pdf" descr="huelsenbeck_likelihood (dragged).pdf"/>
          <p:cNvPicPr>
            <a:picLocks noChangeAspect="1"/>
          </p:cNvPicPr>
          <p:nvPr/>
        </p:nvPicPr>
        <p:blipFill>
          <a:blip r:embed="rId5"/>
          <a:stretch>
            <a:fillRect/>
          </a:stretch>
        </p:blipFill>
        <p:spPr>
          <a:xfrm>
            <a:off x="11094697" y="1753201"/>
            <a:ext cx="13004801" cy="9753601"/>
          </a:xfrm>
          <a:prstGeom prst="rect">
            <a:avLst/>
          </a:prstGeom>
          <a:ln w="12700">
            <a:miter lim="400000"/>
          </a:ln>
        </p:spPr>
      </p:pic>
      <p:sp>
        <p:nvSpPr>
          <p:cNvPr id="477"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478"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lide Subtitle"/>
          <p:cNvSpPr txBox="1">
            <a:spLocks noGrp="1"/>
          </p:cNvSpPr>
          <p:nvPr>
            <p:ph type="body" idx="21"/>
          </p:nvPr>
        </p:nvSpPr>
        <p:spPr>
          <a:prstGeom prst="rect">
            <a:avLst/>
          </a:prstGeom>
        </p:spPr>
        <p:txBody>
          <a:bodyPr/>
          <a:lstStyle/>
          <a:p>
            <a:endParaRPr/>
          </a:p>
        </p:txBody>
      </p:sp>
      <p:sp>
        <p:nvSpPr>
          <p:cNvPr id="481"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482"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483"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pic>
        <p:nvPicPr>
          <p:cNvPr id="484" name="huelsenbeck_likelihood (dragged).pdf" descr="huelsenbeck_likelihood (dragged).pdf"/>
          <p:cNvPicPr>
            <a:picLocks noChangeAspect="1"/>
          </p:cNvPicPr>
          <p:nvPr/>
        </p:nvPicPr>
        <p:blipFill>
          <a:blip r:embed="rId4"/>
          <a:stretch>
            <a:fillRect/>
          </a:stretch>
        </p:blipFill>
        <p:spPr>
          <a:xfrm>
            <a:off x="11094697" y="1753201"/>
            <a:ext cx="13004801" cy="9753601"/>
          </a:xfrm>
          <a:prstGeom prst="rect">
            <a:avLst/>
          </a:prstGeom>
          <a:ln w="12700">
            <a:miter lim="400000"/>
          </a:ln>
        </p:spPr>
      </p:pic>
      <p:sp>
        <p:nvSpPr>
          <p:cNvPr id="485"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486"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lide Subtitle"/>
          <p:cNvSpPr txBox="1">
            <a:spLocks noGrp="1"/>
          </p:cNvSpPr>
          <p:nvPr>
            <p:ph type="body" idx="21"/>
          </p:nvPr>
        </p:nvSpPr>
        <p:spPr>
          <a:prstGeom prst="rect">
            <a:avLst/>
          </a:prstGeom>
        </p:spPr>
        <p:txBody>
          <a:bodyPr/>
          <a:lstStyle/>
          <a:p>
            <a:endParaRPr/>
          </a:p>
        </p:txBody>
      </p:sp>
      <p:sp>
        <p:nvSpPr>
          <p:cNvPr id="489"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490"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pic>
        <p:nvPicPr>
          <p:cNvPr id="491" name="huelsenbeck_likelihood (dragged).pdf" descr="huelsenbeck_likelihood (dragged).pdf"/>
          <p:cNvPicPr>
            <a:picLocks noChangeAspect="1"/>
          </p:cNvPicPr>
          <p:nvPr/>
        </p:nvPicPr>
        <p:blipFill>
          <a:blip r:embed="rId3"/>
          <a:stretch>
            <a:fillRect/>
          </a:stretch>
        </p:blipFill>
        <p:spPr>
          <a:xfrm>
            <a:off x="11094697" y="1753201"/>
            <a:ext cx="13004801" cy="9753601"/>
          </a:xfrm>
          <a:prstGeom prst="rect">
            <a:avLst/>
          </a:prstGeom>
          <a:ln w="12700">
            <a:miter lim="400000"/>
          </a:ln>
        </p:spPr>
      </p:pic>
      <p:sp>
        <p:nvSpPr>
          <p:cNvPr id="492"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493"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lide Subtitle"/>
          <p:cNvSpPr txBox="1">
            <a:spLocks noGrp="1"/>
          </p:cNvSpPr>
          <p:nvPr>
            <p:ph type="body" idx="21"/>
          </p:nvPr>
        </p:nvSpPr>
        <p:spPr>
          <a:prstGeom prst="rect">
            <a:avLst/>
          </a:prstGeom>
        </p:spPr>
        <p:txBody>
          <a:bodyPr/>
          <a:lstStyle/>
          <a:p>
            <a:endParaRPr/>
          </a:p>
        </p:txBody>
      </p:sp>
      <p:sp>
        <p:nvSpPr>
          <p:cNvPr id="496"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pic>
        <p:nvPicPr>
          <p:cNvPr id="497" name="huelsenbeck_likelihood (dragged).pdf" descr="huelsenbeck_likelihood (dragged).pdf"/>
          <p:cNvPicPr>
            <a:picLocks noChangeAspect="1"/>
          </p:cNvPicPr>
          <p:nvPr/>
        </p:nvPicPr>
        <p:blipFill>
          <a:blip r:embed="rId2"/>
          <a:stretch>
            <a:fillRect/>
          </a:stretch>
        </p:blipFill>
        <p:spPr>
          <a:xfrm>
            <a:off x="11094697" y="1753201"/>
            <a:ext cx="13004801" cy="9753601"/>
          </a:xfrm>
          <a:prstGeom prst="rect">
            <a:avLst/>
          </a:prstGeom>
          <a:ln w="12700">
            <a:miter lim="400000"/>
          </a:ln>
        </p:spPr>
      </p:pic>
      <p:sp>
        <p:nvSpPr>
          <p:cNvPr id="498"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
        <p:nvSpPr>
          <p:cNvPr id="499"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lide Subtitle"/>
          <p:cNvSpPr txBox="1">
            <a:spLocks noGrp="1"/>
          </p:cNvSpPr>
          <p:nvPr>
            <p:ph type="body" idx="21"/>
          </p:nvPr>
        </p:nvSpPr>
        <p:spPr>
          <a:prstGeom prst="rect">
            <a:avLst/>
          </a:prstGeom>
        </p:spPr>
        <p:txBody>
          <a:bodyPr/>
          <a:lstStyle/>
          <a:p>
            <a:endParaRPr/>
          </a:p>
        </p:txBody>
      </p:sp>
      <p:sp>
        <p:nvSpPr>
          <p:cNvPr id="502"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sp>
        <p:nvSpPr>
          <p:cNvPr id="503"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pic>
        <p:nvPicPr>
          <p:cNvPr id="504" name="huelsenbeck_likelihood (dragged).pdf" descr="huelsenbeck_likelihood (dragged).pdf"/>
          <p:cNvPicPr>
            <a:picLocks noChangeAspect="1"/>
          </p:cNvPicPr>
          <p:nvPr/>
        </p:nvPicPr>
        <p:blipFill>
          <a:blip r:embed="rId2"/>
          <a:stretch>
            <a:fillRect/>
          </a:stretch>
        </p:blipFill>
        <p:spPr>
          <a:xfrm>
            <a:off x="10908394" y="1958943"/>
            <a:ext cx="13004801" cy="9753601"/>
          </a:xfrm>
          <a:prstGeom prst="rect">
            <a:avLst/>
          </a:prstGeom>
          <a:ln w="12700">
            <a:miter lim="400000"/>
          </a:ln>
        </p:spPr>
      </p:pic>
      <p:pic>
        <p:nvPicPr>
          <p:cNvPr id="505" name="huelsenbeck_likelihood (dragged).pdf" descr="huelsenbeck_likelihood (dragged).pdf"/>
          <p:cNvPicPr>
            <a:picLocks noChangeAspect="1"/>
          </p:cNvPicPr>
          <p:nvPr/>
        </p:nvPicPr>
        <p:blipFill>
          <a:blip r:embed="rId3"/>
          <a:stretch>
            <a:fillRect/>
          </a:stretch>
        </p:blipFill>
        <p:spPr>
          <a:xfrm>
            <a:off x="10908394" y="1958943"/>
            <a:ext cx="13004801" cy="9753601"/>
          </a:xfrm>
          <a:prstGeom prst="rect">
            <a:avLst/>
          </a:prstGeom>
          <a:ln w="12700">
            <a:miter lim="400000"/>
          </a:ln>
        </p:spPr>
      </p:pic>
      <p:sp>
        <p:nvSpPr>
          <p:cNvPr id="506"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lide Subtitle"/>
          <p:cNvSpPr txBox="1">
            <a:spLocks noGrp="1"/>
          </p:cNvSpPr>
          <p:nvPr>
            <p:ph type="body" idx="21"/>
          </p:nvPr>
        </p:nvSpPr>
        <p:spPr>
          <a:prstGeom prst="rect">
            <a:avLst/>
          </a:prstGeom>
        </p:spPr>
        <p:txBody>
          <a:bodyPr/>
          <a:lstStyle/>
          <a:p>
            <a:endParaRPr/>
          </a:p>
        </p:txBody>
      </p:sp>
      <p:sp>
        <p:nvSpPr>
          <p:cNvPr id="509" name="Problem Two: The number of different possible combinations of states at the internal nodes of a tree of n species is 4(n-1). This is a very big number for any even moderately sized tree! Given that we don’t know what these internal states are, how can we"/>
          <p:cNvSpPr txBox="1">
            <a:spLocks noGrp="1"/>
          </p:cNvSpPr>
          <p:nvPr>
            <p:ph type="body" sz="half" idx="1"/>
          </p:nvPr>
        </p:nvSpPr>
        <p:spPr>
          <a:prstGeom prst="rect">
            <a:avLst/>
          </a:prstGeom>
        </p:spPr>
        <p:txBody>
          <a:bodyPr/>
          <a:lstStyle/>
          <a:p>
            <a:r>
              <a:rPr b="1"/>
              <a:t>Problem Two</a:t>
            </a:r>
            <a:r>
              <a:t>: The number of different possible combinations of states at the internal nodes of a tree of n species is 4</a:t>
            </a:r>
            <a:r>
              <a:rPr baseline="31999"/>
              <a:t>(n-1). </a:t>
            </a:r>
            <a:r>
              <a:t>This is a very big number for any even moderately sized tree! Given that we don’t know what these internal states are, how can we average over all of them?</a:t>
            </a:r>
          </a:p>
          <a:p>
            <a:r>
              <a:rPr b="1"/>
              <a:t>Trick Two</a:t>
            </a:r>
            <a:r>
              <a:t>: The pruning algorithm!</a:t>
            </a:r>
          </a:p>
        </p:txBody>
      </p:sp>
      <p:sp>
        <p:nvSpPr>
          <p:cNvPr id="510" name="Slide courtesy of John Huelsenbeck"/>
          <p:cNvSpPr txBox="1"/>
          <p:nvPr/>
        </p:nvSpPr>
        <p:spPr>
          <a:xfrm>
            <a:off x="18850580" y="12416111"/>
            <a:ext cx="501457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Slide courtesy of John Huelsenbeck</a:t>
            </a:r>
          </a:p>
        </p:txBody>
      </p:sp>
      <p:pic>
        <p:nvPicPr>
          <p:cNvPr id="511" name="huelsenbeck_likelihood (dragged).pdf" descr="huelsenbeck_likelihood (dragged).pdf"/>
          <p:cNvPicPr>
            <a:picLocks noChangeAspect="1"/>
          </p:cNvPicPr>
          <p:nvPr/>
        </p:nvPicPr>
        <p:blipFill>
          <a:blip r:embed="rId2"/>
          <a:stretch>
            <a:fillRect/>
          </a:stretch>
        </p:blipFill>
        <p:spPr>
          <a:xfrm>
            <a:off x="10908394" y="1958943"/>
            <a:ext cx="13004801" cy="9753601"/>
          </a:xfrm>
          <a:prstGeom prst="rect">
            <a:avLst/>
          </a:prstGeom>
          <a:ln w="12700">
            <a:miter lim="400000"/>
          </a:ln>
        </p:spPr>
      </p:pic>
      <p:pic>
        <p:nvPicPr>
          <p:cNvPr id="512" name="huelsenbeck_likelihood (dragged).pdf" descr="huelsenbeck_likelihood (dragged).pdf"/>
          <p:cNvPicPr>
            <a:picLocks noChangeAspect="1"/>
          </p:cNvPicPr>
          <p:nvPr/>
        </p:nvPicPr>
        <p:blipFill>
          <a:blip r:embed="rId3"/>
          <a:stretch>
            <a:fillRect/>
          </a:stretch>
        </p:blipFill>
        <p:spPr>
          <a:xfrm>
            <a:off x="10908394" y="1958943"/>
            <a:ext cx="13004801" cy="9753601"/>
          </a:xfrm>
          <a:prstGeom prst="rect">
            <a:avLst/>
          </a:prstGeom>
          <a:ln w="12700">
            <a:miter lim="400000"/>
          </a:ln>
        </p:spPr>
      </p:pic>
      <p:pic>
        <p:nvPicPr>
          <p:cNvPr id="513" name="huelsenbeck_likelihood (dragged).pdf" descr="huelsenbeck_likelihood (dragged).pdf"/>
          <p:cNvPicPr>
            <a:picLocks noChangeAspect="1"/>
          </p:cNvPicPr>
          <p:nvPr/>
        </p:nvPicPr>
        <p:blipFill>
          <a:blip r:embed="rId4"/>
          <a:stretch>
            <a:fillRect/>
          </a:stretch>
        </p:blipFill>
        <p:spPr>
          <a:xfrm>
            <a:off x="10908394" y="1958943"/>
            <a:ext cx="13004801" cy="9753601"/>
          </a:xfrm>
          <a:prstGeom prst="rect">
            <a:avLst/>
          </a:prstGeom>
          <a:ln w="12700">
            <a:miter lim="400000"/>
          </a:ln>
        </p:spPr>
      </p:pic>
      <p:sp>
        <p:nvSpPr>
          <p:cNvPr id="514" name="The two great (math) tricks that make it all possible"/>
          <p:cNvSpPr txBox="1">
            <a:spLocks noGrp="1"/>
          </p:cNvSpPr>
          <p:nvPr>
            <p:ph type="title"/>
          </p:nvPr>
        </p:nvSpPr>
        <p:spPr>
          <a:xfrm>
            <a:off x="1206500" y="1079500"/>
            <a:ext cx="22348032" cy="1435100"/>
          </a:xfrm>
          <a:prstGeom prst="rect">
            <a:avLst/>
          </a:prstGeom>
        </p:spPr>
        <p:txBody>
          <a:bodyPr/>
          <a:lstStyle>
            <a:lvl1pPr defTabSz="2145738">
              <a:defRPr sz="7480" spc="-149"/>
            </a:lvl1pPr>
          </a:lstStyle>
          <a:p>
            <a:r>
              <a:t>The two great (math) tricks that make it all possible</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1033</TotalTime>
  <Words>5056</Words>
  <Application>Microsoft Macintosh PowerPoint</Application>
  <PresentationFormat>Custom</PresentationFormat>
  <Paragraphs>433</Paragraphs>
  <Slides>122</Slides>
  <Notes>0</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122</vt:i4>
      </vt:variant>
    </vt:vector>
  </HeadingPairs>
  <TitlesOfParts>
    <vt:vector size="127" baseType="lpstr">
      <vt:lpstr>Book Antiqua</vt:lpstr>
      <vt:lpstr>Comic Sans MS</vt:lpstr>
      <vt:lpstr>Helvetica Neue</vt:lpstr>
      <vt:lpstr>Helvetica Neue Medium</vt:lpstr>
      <vt:lpstr>21_BasicWhite</vt:lpstr>
      <vt:lpstr>Phylo Seminar 2024</vt:lpstr>
      <vt:lpstr>Talking tree</vt:lpstr>
      <vt:lpstr>Talking/reading “tree”: Tree Thinking</vt:lpstr>
      <vt:lpstr>Talking/reading “tree”: Tree Thinking</vt:lpstr>
      <vt:lpstr>Talking/reading “tree”: Tree Thinking</vt:lpstr>
      <vt:lpstr>Talking/reading “tree”: Tree Thinking</vt:lpstr>
      <vt:lpstr>Talking/reading “tree”: Tree Thinking</vt:lpstr>
      <vt:lpstr>Talking/reading “tree”: Tree Thinking</vt:lpstr>
      <vt:lpstr>Talking/reading “tree”: Tree Thinking</vt:lpstr>
      <vt:lpstr>Talking/reading “tree”: Tree Thinking</vt:lpstr>
      <vt:lpstr>The lines (branches) on a phylogeny …</vt:lpstr>
      <vt:lpstr>The lines (branches) on a phylogeny …</vt:lpstr>
      <vt:lpstr>Trees and characters</vt:lpstr>
      <vt:lpstr>Trees and characters</vt:lpstr>
      <vt:lpstr>Homology</vt:lpstr>
      <vt:lpstr>Homology</vt:lpstr>
      <vt:lpstr>Molecular data</vt:lpstr>
      <vt:lpstr>Tree inference: Parsimony</vt:lpstr>
      <vt:lpstr>Parsimony</vt:lpstr>
      <vt:lpstr>Parsimony</vt:lpstr>
      <vt:lpstr>Parsimony</vt:lpstr>
      <vt:lpstr>Parsimony</vt:lpstr>
      <vt:lpstr>Parsimony</vt:lpstr>
      <vt:lpstr>Parsimony</vt:lpstr>
      <vt:lpstr>Parsimony</vt:lpstr>
      <vt:lpstr>Parsimony</vt:lpstr>
      <vt:lpstr>Parsimony</vt:lpstr>
      <vt:lpstr>Tree inference: ML</vt:lpstr>
      <vt:lpstr>Likelihood</vt:lpstr>
      <vt:lpstr>Likelihood</vt:lpstr>
      <vt:lpstr>Likelihood</vt:lpstr>
      <vt:lpstr>Likelihood</vt:lpstr>
      <vt:lpstr>Likelihood</vt:lpstr>
      <vt:lpstr>Likelihood</vt:lpstr>
      <vt:lpstr>Likelihood</vt:lpstr>
      <vt:lpstr>Likelihood</vt:lpstr>
      <vt:lpstr>Likelihood</vt:lpstr>
      <vt:lpstr>Likelihood</vt:lpstr>
      <vt:lpstr>Likelihood</vt:lpstr>
      <vt:lpstr>Likelihood</vt:lpstr>
      <vt:lpstr>Likelihood</vt:lpstr>
      <vt:lpstr>Likelihood</vt:lpstr>
      <vt:lpstr>Likelihood</vt:lpstr>
      <vt:lpstr>Likelihood</vt:lpstr>
      <vt:lpstr>Ack, probability theory</vt:lpstr>
      <vt:lpstr>Ack, probability theory</vt:lpstr>
      <vt:lpstr>Ack, probability theory</vt:lpstr>
      <vt:lpstr>Ack, probability theory</vt:lpstr>
      <vt:lpstr>Ack, probability theory</vt:lpstr>
      <vt:lpstr>Ack, probability theory</vt:lpstr>
      <vt:lpstr>Ack, probability theory</vt:lpstr>
      <vt:lpstr>Ack, probability theory</vt:lpstr>
      <vt:lpstr>Ack, probability theory</vt:lpstr>
      <vt:lpstr>Ack, probability theory</vt:lpstr>
      <vt:lpstr>Ack, probability theory</vt:lpstr>
      <vt:lpstr>Ack, probability theory</vt:lpstr>
      <vt:lpstr>Ack, probability theory</vt:lpstr>
      <vt:lpstr>Ack, probability theory</vt:lpstr>
      <vt:lpstr>Ack, probability theory</vt:lpstr>
      <vt:lpstr>Ack, probability theory</vt:lpstr>
      <vt:lpstr>Example</vt:lpstr>
      <vt:lpstr>Example</vt:lpstr>
      <vt:lpstr>Example</vt:lpstr>
      <vt:lpstr>Example</vt:lpstr>
      <vt:lpstr>Example</vt:lpstr>
      <vt:lpstr>Example</vt:lpstr>
      <vt:lpstr>Example</vt:lpstr>
      <vt:lpstr>Example</vt:lpstr>
      <vt:lpstr>Example</vt:lpstr>
      <vt:lpstr>Example</vt:lpstr>
      <vt:lpstr>Example</vt:lpstr>
      <vt:lpstr>Example</vt:lpstr>
      <vt:lpstr>Tree inference: ML II</vt:lpstr>
      <vt:lpstr>The two great (math) tricks that make it all possible</vt:lpstr>
      <vt:lpstr>The two great (math) tricks that make it all possible</vt:lpstr>
      <vt:lpstr>So, for a given branch and substitution rate, we can calculate the probability of each of the possible states at the end of the branch, for each of the states at the beginning of the branch </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The two great (math) tricks that make it all possible</vt:lpstr>
      <vt:lpstr>Example</vt:lpstr>
      <vt:lpstr>Example</vt:lpstr>
      <vt:lpstr>Example</vt:lpstr>
      <vt:lpstr>Example</vt:lpstr>
      <vt:lpstr>Example</vt:lpstr>
      <vt:lpstr>Example</vt:lpstr>
      <vt:lpstr>Example</vt:lpstr>
      <vt:lpstr>Example</vt:lpstr>
      <vt:lpstr>Example</vt:lpstr>
      <vt:lpstr>Common models and their Q-matrices</vt:lpstr>
      <vt:lpstr>Stationary frequencies?</vt:lpstr>
      <vt:lpstr>PowerPoint Presentation</vt:lpstr>
      <vt:lpstr>Stationary frequencies?</vt:lpstr>
      <vt:lpstr>Stationary frequencies?</vt:lpstr>
      <vt:lpstr>Stationary frequencies?</vt:lpstr>
      <vt:lpstr>Stationary frequencies?</vt:lpstr>
      <vt:lpstr>Stationary frequencies?</vt:lpstr>
      <vt:lpstr>Stationary frequencies?</vt:lpstr>
      <vt:lpstr>Stationary frequencies?</vt:lpstr>
      <vt:lpstr>Stationary frequencies?</vt:lpstr>
      <vt:lpstr>Substitution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 Thinking</dc:title>
  <cp:lastModifiedBy>Carl Rothfels</cp:lastModifiedBy>
  <cp:revision>37</cp:revision>
  <dcterms:modified xsi:type="dcterms:W3CDTF">2024-01-17T17:14:38Z</dcterms:modified>
</cp:coreProperties>
</file>